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0693400" cy="15122525"/>
  <p:notesSz cx="6807200" cy="9939338"/>
  <p:defaultTextStyle>
    <a:defPPr>
      <a:defRPr lang="ja-JP"/>
    </a:defPPr>
    <a:lvl1pPr marL="0" algn="l" defTabSz="1475128" rtl="0" eaLnBrk="1" latinLnBrk="0" hangingPunct="1">
      <a:defRPr kumimoji="1" sz="2900" kern="1200">
        <a:solidFill>
          <a:schemeClr val="tx1"/>
        </a:solidFill>
        <a:latin typeface="+mn-lt"/>
        <a:ea typeface="+mn-ea"/>
        <a:cs typeface="+mn-cs"/>
      </a:defRPr>
    </a:lvl1pPr>
    <a:lvl2pPr marL="737564" algn="l" defTabSz="1475128" rtl="0" eaLnBrk="1" latinLnBrk="0" hangingPunct="1">
      <a:defRPr kumimoji="1" sz="2900" kern="1200">
        <a:solidFill>
          <a:schemeClr val="tx1"/>
        </a:solidFill>
        <a:latin typeface="+mn-lt"/>
        <a:ea typeface="+mn-ea"/>
        <a:cs typeface="+mn-cs"/>
      </a:defRPr>
    </a:lvl2pPr>
    <a:lvl3pPr marL="1475128" algn="l" defTabSz="1475128" rtl="0" eaLnBrk="1" latinLnBrk="0" hangingPunct="1">
      <a:defRPr kumimoji="1" sz="2900" kern="1200">
        <a:solidFill>
          <a:schemeClr val="tx1"/>
        </a:solidFill>
        <a:latin typeface="+mn-lt"/>
        <a:ea typeface="+mn-ea"/>
        <a:cs typeface="+mn-cs"/>
      </a:defRPr>
    </a:lvl3pPr>
    <a:lvl4pPr marL="2212693" algn="l" defTabSz="1475128" rtl="0" eaLnBrk="1" latinLnBrk="0" hangingPunct="1">
      <a:defRPr kumimoji="1" sz="2900" kern="1200">
        <a:solidFill>
          <a:schemeClr val="tx1"/>
        </a:solidFill>
        <a:latin typeface="+mn-lt"/>
        <a:ea typeface="+mn-ea"/>
        <a:cs typeface="+mn-cs"/>
      </a:defRPr>
    </a:lvl4pPr>
    <a:lvl5pPr marL="2950257" algn="l" defTabSz="1475128" rtl="0" eaLnBrk="1" latinLnBrk="0" hangingPunct="1">
      <a:defRPr kumimoji="1" sz="2900" kern="1200">
        <a:solidFill>
          <a:schemeClr val="tx1"/>
        </a:solidFill>
        <a:latin typeface="+mn-lt"/>
        <a:ea typeface="+mn-ea"/>
        <a:cs typeface="+mn-cs"/>
      </a:defRPr>
    </a:lvl5pPr>
    <a:lvl6pPr marL="3687821" algn="l" defTabSz="1475128" rtl="0" eaLnBrk="1" latinLnBrk="0" hangingPunct="1">
      <a:defRPr kumimoji="1" sz="2900" kern="1200">
        <a:solidFill>
          <a:schemeClr val="tx1"/>
        </a:solidFill>
        <a:latin typeface="+mn-lt"/>
        <a:ea typeface="+mn-ea"/>
        <a:cs typeface="+mn-cs"/>
      </a:defRPr>
    </a:lvl6pPr>
    <a:lvl7pPr marL="4425385" algn="l" defTabSz="1475128" rtl="0" eaLnBrk="1" latinLnBrk="0" hangingPunct="1">
      <a:defRPr kumimoji="1" sz="2900" kern="1200">
        <a:solidFill>
          <a:schemeClr val="tx1"/>
        </a:solidFill>
        <a:latin typeface="+mn-lt"/>
        <a:ea typeface="+mn-ea"/>
        <a:cs typeface="+mn-cs"/>
      </a:defRPr>
    </a:lvl7pPr>
    <a:lvl8pPr marL="5162949" algn="l" defTabSz="1475128" rtl="0" eaLnBrk="1" latinLnBrk="0" hangingPunct="1">
      <a:defRPr kumimoji="1" sz="2900" kern="1200">
        <a:solidFill>
          <a:schemeClr val="tx1"/>
        </a:solidFill>
        <a:latin typeface="+mn-lt"/>
        <a:ea typeface="+mn-ea"/>
        <a:cs typeface="+mn-cs"/>
      </a:defRPr>
    </a:lvl8pPr>
    <a:lvl9pPr marL="5900513" algn="l" defTabSz="147512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2179" y="82"/>
      </p:cViewPr>
      <p:guideLst>
        <p:guide orient="horz" pos="4763"/>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4697788"/>
            <a:ext cx="9089390" cy="324154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604010" y="8569431"/>
            <a:ext cx="7485380" cy="3864645"/>
          </a:xfrm>
        </p:spPr>
        <p:txBody>
          <a:bodyPr/>
          <a:lstStyle>
            <a:lvl1pPr marL="0" indent="0" algn="ctr">
              <a:buNone/>
              <a:defRPr>
                <a:solidFill>
                  <a:schemeClr val="tx1">
                    <a:tint val="75000"/>
                  </a:schemeClr>
                </a:solidFill>
              </a:defRPr>
            </a:lvl1pPr>
            <a:lvl2pPr marL="737564" indent="0" algn="ctr">
              <a:buNone/>
              <a:defRPr>
                <a:solidFill>
                  <a:schemeClr val="tx1">
                    <a:tint val="75000"/>
                  </a:schemeClr>
                </a:solidFill>
              </a:defRPr>
            </a:lvl2pPr>
            <a:lvl3pPr marL="1475128" indent="0" algn="ctr">
              <a:buNone/>
              <a:defRPr>
                <a:solidFill>
                  <a:schemeClr val="tx1">
                    <a:tint val="75000"/>
                  </a:schemeClr>
                </a:solidFill>
              </a:defRPr>
            </a:lvl3pPr>
            <a:lvl4pPr marL="2212693" indent="0" algn="ctr">
              <a:buNone/>
              <a:defRPr>
                <a:solidFill>
                  <a:schemeClr val="tx1">
                    <a:tint val="75000"/>
                  </a:schemeClr>
                </a:solidFill>
              </a:defRPr>
            </a:lvl4pPr>
            <a:lvl5pPr marL="2950257" indent="0" algn="ctr">
              <a:buNone/>
              <a:defRPr>
                <a:solidFill>
                  <a:schemeClr val="tx1">
                    <a:tint val="75000"/>
                  </a:schemeClr>
                </a:solidFill>
              </a:defRPr>
            </a:lvl5pPr>
            <a:lvl6pPr marL="3687821" indent="0" algn="ctr">
              <a:buNone/>
              <a:defRPr>
                <a:solidFill>
                  <a:schemeClr val="tx1">
                    <a:tint val="75000"/>
                  </a:schemeClr>
                </a:solidFill>
              </a:defRPr>
            </a:lvl6pPr>
            <a:lvl7pPr marL="4425385" indent="0" algn="ctr">
              <a:buNone/>
              <a:defRPr>
                <a:solidFill>
                  <a:schemeClr val="tx1">
                    <a:tint val="75000"/>
                  </a:schemeClr>
                </a:solidFill>
              </a:defRPr>
            </a:lvl7pPr>
            <a:lvl8pPr marL="5162949" indent="0" algn="ctr">
              <a:buNone/>
              <a:defRPr>
                <a:solidFill>
                  <a:schemeClr val="tx1">
                    <a:tint val="75000"/>
                  </a:schemeClr>
                </a:solidFill>
              </a:defRPr>
            </a:lvl8pPr>
            <a:lvl9pPr marL="590051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6967C0B-4E18-410A-8439-09ED85D9FFA3}" type="datetimeFigureOut">
              <a:rPr kumimoji="1" lang="ja-JP" altLang="en-US" smtClean="0"/>
              <a:t>2025/5/29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9CE2A4-35A3-40EB-A845-56F26A8C0AF4}" type="slidenum">
              <a:rPr kumimoji="1" lang="ja-JP" altLang="en-US" smtClean="0"/>
              <a:t>‹#›</a:t>
            </a:fld>
            <a:endParaRPr kumimoji="1" lang="ja-JP" altLang="en-US"/>
          </a:p>
        </p:txBody>
      </p:sp>
    </p:spTree>
    <p:extLst>
      <p:ext uri="{BB962C8B-B14F-4D97-AF65-F5344CB8AC3E}">
        <p14:creationId xmlns:p14="http://schemas.microsoft.com/office/powerpoint/2010/main" val="643490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967C0B-4E18-410A-8439-09ED85D9FFA3}" type="datetimeFigureOut">
              <a:rPr kumimoji="1" lang="ja-JP" altLang="en-US" smtClean="0"/>
              <a:t>2025/5/29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9CE2A4-35A3-40EB-A845-56F26A8C0AF4}" type="slidenum">
              <a:rPr kumimoji="1" lang="ja-JP" altLang="en-US" smtClean="0"/>
              <a:t>‹#›</a:t>
            </a:fld>
            <a:endParaRPr kumimoji="1" lang="ja-JP" altLang="en-US"/>
          </a:p>
        </p:txBody>
      </p:sp>
    </p:spTree>
    <p:extLst>
      <p:ext uri="{BB962C8B-B14F-4D97-AF65-F5344CB8AC3E}">
        <p14:creationId xmlns:p14="http://schemas.microsoft.com/office/powerpoint/2010/main" val="3843327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605605"/>
            <a:ext cx="2406015" cy="1290315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4670" y="605605"/>
            <a:ext cx="7039822" cy="1290315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967C0B-4E18-410A-8439-09ED85D9FFA3}" type="datetimeFigureOut">
              <a:rPr kumimoji="1" lang="ja-JP" altLang="en-US" smtClean="0"/>
              <a:t>2025/5/29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9CE2A4-35A3-40EB-A845-56F26A8C0AF4}" type="slidenum">
              <a:rPr kumimoji="1" lang="ja-JP" altLang="en-US" smtClean="0"/>
              <a:t>‹#›</a:t>
            </a:fld>
            <a:endParaRPr kumimoji="1" lang="ja-JP" altLang="en-US"/>
          </a:p>
        </p:txBody>
      </p:sp>
    </p:spTree>
    <p:extLst>
      <p:ext uri="{BB962C8B-B14F-4D97-AF65-F5344CB8AC3E}">
        <p14:creationId xmlns:p14="http://schemas.microsoft.com/office/powerpoint/2010/main" val="1776102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967C0B-4E18-410A-8439-09ED85D9FFA3}" type="datetimeFigureOut">
              <a:rPr kumimoji="1" lang="ja-JP" altLang="en-US" smtClean="0"/>
              <a:t>2025/5/29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9CE2A4-35A3-40EB-A845-56F26A8C0AF4}" type="slidenum">
              <a:rPr kumimoji="1" lang="ja-JP" altLang="en-US" smtClean="0"/>
              <a:t>‹#›</a:t>
            </a:fld>
            <a:endParaRPr kumimoji="1" lang="ja-JP" altLang="en-US"/>
          </a:p>
        </p:txBody>
      </p:sp>
    </p:spTree>
    <p:extLst>
      <p:ext uri="{BB962C8B-B14F-4D97-AF65-F5344CB8AC3E}">
        <p14:creationId xmlns:p14="http://schemas.microsoft.com/office/powerpoint/2010/main" val="361401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9717624"/>
            <a:ext cx="9089390" cy="3003501"/>
          </a:xfrm>
        </p:spPr>
        <p:txBody>
          <a:bodyPr anchor="t"/>
          <a:lstStyle>
            <a:lvl1pPr algn="l">
              <a:defRPr sz="65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44705" y="6409574"/>
            <a:ext cx="9089390" cy="3308051"/>
          </a:xfrm>
        </p:spPr>
        <p:txBody>
          <a:bodyPr anchor="b"/>
          <a:lstStyle>
            <a:lvl1pPr marL="0" indent="0">
              <a:buNone/>
              <a:defRPr sz="3200">
                <a:solidFill>
                  <a:schemeClr val="tx1">
                    <a:tint val="75000"/>
                  </a:schemeClr>
                </a:solidFill>
              </a:defRPr>
            </a:lvl1pPr>
            <a:lvl2pPr marL="737564" indent="0">
              <a:buNone/>
              <a:defRPr sz="2900">
                <a:solidFill>
                  <a:schemeClr val="tx1">
                    <a:tint val="75000"/>
                  </a:schemeClr>
                </a:solidFill>
              </a:defRPr>
            </a:lvl2pPr>
            <a:lvl3pPr marL="1475128" indent="0">
              <a:buNone/>
              <a:defRPr sz="2500">
                <a:solidFill>
                  <a:schemeClr val="tx1">
                    <a:tint val="75000"/>
                  </a:schemeClr>
                </a:solidFill>
              </a:defRPr>
            </a:lvl3pPr>
            <a:lvl4pPr marL="2212693" indent="0">
              <a:buNone/>
              <a:defRPr sz="2300">
                <a:solidFill>
                  <a:schemeClr val="tx1">
                    <a:tint val="75000"/>
                  </a:schemeClr>
                </a:solidFill>
              </a:defRPr>
            </a:lvl4pPr>
            <a:lvl5pPr marL="2950257" indent="0">
              <a:buNone/>
              <a:defRPr sz="2300">
                <a:solidFill>
                  <a:schemeClr val="tx1">
                    <a:tint val="75000"/>
                  </a:schemeClr>
                </a:solidFill>
              </a:defRPr>
            </a:lvl5pPr>
            <a:lvl6pPr marL="3687821" indent="0">
              <a:buNone/>
              <a:defRPr sz="2300">
                <a:solidFill>
                  <a:schemeClr val="tx1">
                    <a:tint val="75000"/>
                  </a:schemeClr>
                </a:solidFill>
              </a:defRPr>
            </a:lvl6pPr>
            <a:lvl7pPr marL="4425385" indent="0">
              <a:buNone/>
              <a:defRPr sz="2300">
                <a:solidFill>
                  <a:schemeClr val="tx1">
                    <a:tint val="75000"/>
                  </a:schemeClr>
                </a:solidFill>
              </a:defRPr>
            </a:lvl7pPr>
            <a:lvl8pPr marL="5162949" indent="0">
              <a:buNone/>
              <a:defRPr sz="2300">
                <a:solidFill>
                  <a:schemeClr val="tx1">
                    <a:tint val="75000"/>
                  </a:schemeClr>
                </a:solidFill>
              </a:defRPr>
            </a:lvl8pPr>
            <a:lvl9pPr marL="5900513" indent="0">
              <a:buNone/>
              <a:defRPr sz="2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6967C0B-4E18-410A-8439-09ED85D9FFA3}" type="datetimeFigureOut">
              <a:rPr kumimoji="1" lang="ja-JP" altLang="en-US" smtClean="0"/>
              <a:t>2025/5/29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9CE2A4-35A3-40EB-A845-56F26A8C0AF4}" type="slidenum">
              <a:rPr kumimoji="1" lang="ja-JP" altLang="en-US" smtClean="0"/>
              <a:t>‹#›</a:t>
            </a:fld>
            <a:endParaRPr kumimoji="1" lang="ja-JP" altLang="en-US"/>
          </a:p>
        </p:txBody>
      </p:sp>
    </p:spTree>
    <p:extLst>
      <p:ext uri="{BB962C8B-B14F-4D97-AF65-F5344CB8AC3E}">
        <p14:creationId xmlns:p14="http://schemas.microsoft.com/office/powerpoint/2010/main" val="3849501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4670" y="3528592"/>
            <a:ext cx="4722918" cy="9980167"/>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35812" y="3528592"/>
            <a:ext cx="4722918" cy="9980167"/>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967C0B-4E18-410A-8439-09ED85D9FFA3}" type="datetimeFigureOut">
              <a:rPr kumimoji="1" lang="ja-JP" altLang="en-US" smtClean="0"/>
              <a:t>2025/5/29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9CE2A4-35A3-40EB-A845-56F26A8C0AF4}" type="slidenum">
              <a:rPr kumimoji="1" lang="ja-JP" altLang="en-US" smtClean="0"/>
              <a:t>‹#›</a:t>
            </a:fld>
            <a:endParaRPr kumimoji="1" lang="ja-JP" altLang="en-US"/>
          </a:p>
        </p:txBody>
      </p:sp>
    </p:spTree>
    <p:extLst>
      <p:ext uri="{BB962C8B-B14F-4D97-AF65-F5344CB8AC3E}">
        <p14:creationId xmlns:p14="http://schemas.microsoft.com/office/powerpoint/2010/main" val="1345461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34672" y="3385066"/>
            <a:ext cx="4724775" cy="1410734"/>
          </a:xfrm>
        </p:spPr>
        <p:txBody>
          <a:bodyPr anchor="b"/>
          <a:lstStyle>
            <a:lvl1pPr marL="0" indent="0">
              <a:buNone/>
              <a:defRPr sz="3900" b="1"/>
            </a:lvl1pPr>
            <a:lvl2pPr marL="737564" indent="0">
              <a:buNone/>
              <a:defRPr sz="3200" b="1"/>
            </a:lvl2pPr>
            <a:lvl3pPr marL="1475128" indent="0">
              <a:buNone/>
              <a:defRPr sz="2900" b="1"/>
            </a:lvl3pPr>
            <a:lvl4pPr marL="2212693" indent="0">
              <a:buNone/>
              <a:defRPr sz="2500" b="1"/>
            </a:lvl4pPr>
            <a:lvl5pPr marL="2950257" indent="0">
              <a:buNone/>
              <a:defRPr sz="2500" b="1"/>
            </a:lvl5pPr>
            <a:lvl6pPr marL="3687821" indent="0">
              <a:buNone/>
              <a:defRPr sz="2500" b="1"/>
            </a:lvl6pPr>
            <a:lvl7pPr marL="4425385" indent="0">
              <a:buNone/>
              <a:defRPr sz="2500" b="1"/>
            </a:lvl7pPr>
            <a:lvl8pPr marL="5162949" indent="0">
              <a:buNone/>
              <a:defRPr sz="2500" b="1"/>
            </a:lvl8pPr>
            <a:lvl9pPr marL="5900513" indent="0">
              <a:buNone/>
              <a:defRPr sz="25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34672" y="4795800"/>
            <a:ext cx="4724775"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432101" y="3385066"/>
            <a:ext cx="4726630" cy="1410734"/>
          </a:xfrm>
        </p:spPr>
        <p:txBody>
          <a:bodyPr anchor="b"/>
          <a:lstStyle>
            <a:lvl1pPr marL="0" indent="0">
              <a:buNone/>
              <a:defRPr sz="3900" b="1"/>
            </a:lvl1pPr>
            <a:lvl2pPr marL="737564" indent="0">
              <a:buNone/>
              <a:defRPr sz="3200" b="1"/>
            </a:lvl2pPr>
            <a:lvl3pPr marL="1475128" indent="0">
              <a:buNone/>
              <a:defRPr sz="2900" b="1"/>
            </a:lvl3pPr>
            <a:lvl4pPr marL="2212693" indent="0">
              <a:buNone/>
              <a:defRPr sz="2500" b="1"/>
            </a:lvl4pPr>
            <a:lvl5pPr marL="2950257" indent="0">
              <a:buNone/>
              <a:defRPr sz="2500" b="1"/>
            </a:lvl5pPr>
            <a:lvl6pPr marL="3687821" indent="0">
              <a:buNone/>
              <a:defRPr sz="2500" b="1"/>
            </a:lvl6pPr>
            <a:lvl7pPr marL="4425385" indent="0">
              <a:buNone/>
              <a:defRPr sz="2500" b="1"/>
            </a:lvl7pPr>
            <a:lvl8pPr marL="5162949" indent="0">
              <a:buNone/>
              <a:defRPr sz="2500" b="1"/>
            </a:lvl8pPr>
            <a:lvl9pPr marL="5900513" indent="0">
              <a:buNone/>
              <a:defRPr sz="25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432101" y="4795800"/>
            <a:ext cx="4726630"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6967C0B-4E18-410A-8439-09ED85D9FFA3}" type="datetimeFigureOut">
              <a:rPr kumimoji="1" lang="ja-JP" altLang="en-US" smtClean="0"/>
              <a:t>2025/5/29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59CE2A4-35A3-40EB-A845-56F26A8C0AF4}" type="slidenum">
              <a:rPr kumimoji="1" lang="ja-JP" altLang="en-US" smtClean="0"/>
              <a:t>‹#›</a:t>
            </a:fld>
            <a:endParaRPr kumimoji="1" lang="ja-JP" altLang="en-US"/>
          </a:p>
        </p:txBody>
      </p:sp>
    </p:spTree>
    <p:extLst>
      <p:ext uri="{BB962C8B-B14F-4D97-AF65-F5344CB8AC3E}">
        <p14:creationId xmlns:p14="http://schemas.microsoft.com/office/powerpoint/2010/main" val="3306084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6967C0B-4E18-410A-8439-09ED85D9FFA3}" type="datetimeFigureOut">
              <a:rPr kumimoji="1" lang="ja-JP" altLang="en-US" smtClean="0"/>
              <a:t>2025/5/29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59CE2A4-35A3-40EB-A845-56F26A8C0AF4}" type="slidenum">
              <a:rPr kumimoji="1" lang="ja-JP" altLang="en-US" smtClean="0"/>
              <a:t>‹#›</a:t>
            </a:fld>
            <a:endParaRPr kumimoji="1" lang="ja-JP" altLang="en-US"/>
          </a:p>
        </p:txBody>
      </p:sp>
    </p:spTree>
    <p:extLst>
      <p:ext uri="{BB962C8B-B14F-4D97-AF65-F5344CB8AC3E}">
        <p14:creationId xmlns:p14="http://schemas.microsoft.com/office/powerpoint/2010/main" val="555707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6967C0B-4E18-410A-8439-09ED85D9FFA3}" type="datetimeFigureOut">
              <a:rPr kumimoji="1" lang="ja-JP" altLang="en-US" smtClean="0"/>
              <a:t>2025/5/29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59CE2A4-35A3-40EB-A845-56F26A8C0AF4}" type="slidenum">
              <a:rPr kumimoji="1" lang="ja-JP" altLang="en-US" smtClean="0"/>
              <a:t>‹#›</a:t>
            </a:fld>
            <a:endParaRPr kumimoji="1" lang="ja-JP" altLang="en-US"/>
          </a:p>
        </p:txBody>
      </p:sp>
    </p:spTree>
    <p:extLst>
      <p:ext uri="{BB962C8B-B14F-4D97-AF65-F5344CB8AC3E}">
        <p14:creationId xmlns:p14="http://schemas.microsoft.com/office/powerpoint/2010/main" val="3173078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602101"/>
            <a:ext cx="3518055" cy="2562428"/>
          </a:xfrm>
        </p:spPr>
        <p:txBody>
          <a:bodyPr anchor="b"/>
          <a:lstStyle>
            <a:lvl1pPr algn="l">
              <a:defRPr sz="3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180823" y="602103"/>
            <a:ext cx="5977908" cy="12906656"/>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34672" y="3164531"/>
            <a:ext cx="3518055" cy="10344228"/>
          </a:xfrm>
        </p:spPr>
        <p:txBody>
          <a:bodyPr/>
          <a:lstStyle>
            <a:lvl1pPr marL="0" indent="0">
              <a:buNone/>
              <a:defRPr sz="2300"/>
            </a:lvl1pPr>
            <a:lvl2pPr marL="737564" indent="0">
              <a:buNone/>
              <a:defRPr sz="2000"/>
            </a:lvl2pPr>
            <a:lvl3pPr marL="1475128" indent="0">
              <a:buNone/>
              <a:defRPr sz="1600"/>
            </a:lvl3pPr>
            <a:lvl4pPr marL="2212693" indent="0">
              <a:buNone/>
              <a:defRPr sz="1500"/>
            </a:lvl4pPr>
            <a:lvl5pPr marL="2950257" indent="0">
              <a:buNone/>
              <a:defRPr sz="1500"/>
            </a:lvl5pPr>
            <a:lvl6pPr marL="3687821" indent="0">
              <a:buNone/>
              <a:defRPr sz="1500"/>
            </a:lvl6pPr>
            <a:lvl7pPr marL="4425385" indent="0">
              <a:buNone/>
              <a:defRPr sz="1500"/>
            </a:lvl7pPr>
            <a:lvl8pPr marL="5162949" indent="0">
              <a:buNone/>
              <a:defRPr sz="1500"/>
            </a:lvl8pPr>
            <a:lvl9pPr marL="5900513" indent="0">
              <a:buNone/>
              <a:defRPr sz="15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6967C0B-4E18-410A-8439-09ED85D9FFA3}" type="datetimeFigureOut">
              <a:rPr kumimoji="1" lang="ja-JP" altLang="en-US" smtClean="0"/>
              <a:t>2025/5/29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9CE2A4-35A3-40EB-A845-56F26A8C0AF4}" type="slidenum">
              <a:rPr kumimoji="1" lang="ja-JP" altLang="en-US" smtClean="0"/>
              <a:t>‹#›</a:t>
            </a:fld>
            <a:endParaRPr kumimoji="1" lang="ja-JP" altLang="en-US"/>
          </a:p>
        </p:txBody>
      </p:sp>
    </p:spTree>
    <p:extLst>
      <p:ext uri="{BB962C8B-B14F-4D97-AF65-F5344CB8AC3E}">
        <p14:creationId xmlns:p14="http://schemas.microsoft.com/office/powerpoint/2010/main" val="1076116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10585769"/>
            <a:ext cx="6416040" cy="1249710"/>
          </a:xfrm>
        </p:spPr>
        <p:txBody>
          <a:bodyPr anchor="b"/>
          <a:lstStyle>
            <a:lvl1pPr algn="l">
              <a:defRPr sz="3200" b="1"/>
            </a:lvl1pPr>
          </a:lstStyle>
          <a:p>
            <a:r>
              <a:rPr kumimoji="1" lang="ja-JP" altLang="en-US"/>
              <a:t>マスター タイトルの書式設定</a:t>
            </a:r>
          </a:p>
        </p:txBody>
      </p:sp>
      <p:sp>
        <p:nvSpPr>
          <p:cNvPr id="3" name="図プレースホルダー 2"/>
          <p:cNvSpPr>
            <a:spLocks noGrp="1"/>
          </p:cNvSpPr>
          <p:nvPr>
            <p:ph type="pic" idx="1"/>
          </p:nvPr>
        </p:nvSpPr>
        <p:spPr>
          <a:xfrm>
            <a:off x="2095981" y="1351225"/>
            <a:ext cx="6416040" cy="9073515"/>
          </a:xfrm>
        </p:spPr>
        <p:txBody>
          <a:bodyPr/>
          <a:lstStyle>
            <a:lvl1pPr marL="0" indent="0">
              <a:buNone/>
              <a:defRPr sz="5200"/>
            </a:lvl1pPr>
            <a:lvl2pPr marL="737564" indent="0">
              <a:buNone/>
              <a:defRPr sz="4500"/>
            </a:lvl2pPr>
            <a:lvl3pPr marL="1475128" indent="0">
              <a:buNone/>
              <a:defRPr sz="3900"/>
            </a:lvl3pPr>
            <a:lvl4pPr marL="2212693" indent="0">
              <a:buNone/>
              <a:defRPr sz="3200"/>
            </a:lvl4pPr>
            <a:lvl5pPr marL="2950257" indent="0">
              <a:buNone/>
              <a:defRPr sz="3200"/>
            </a:lvl5pPr>
            <a:lvl6pPr marL="3687821" indent="0">
              <a:buNone/>
              <a:defRPr sz="3200"/>
            </a:lvl6pPr>
            <a:lvl7pPr marL="4425385" indent="0">
              <a:buNone/>
              <a:defRPr sz="3200"/>
            </a:lvl7pPr>
            <a:lvl8pPr marL="5162949" indent="0">
              <a:buNone/>
              <a:defRPr sz="3200"/>
            </a:lvl8pPr>
            <a:lvl9pPr marL="5900513" indent="0">
              <a:buNone/>
              <a:defRPr sz="3200"/>
            </a:lvl9pPr>
          </a:lstStyle>
          <a:p>
            <a:endParaRPr kumimoji="1" lang="ja-JP" altLang="en-US"/>
          </a:p>
        </p:txBody>
      </p:sp>
      <p:sp>
        <p:nvSpPr>
          <p:cNvPr id="4" name="テキスト プレースホルダー 3"/>
          <p:cNvSpPr>
            <a:spLocks noGrp="1"/>
          </p:cNvSpPr>
          <p:nvPr>
            <p:ph type="body" sz="half" idx="2"/>
          </p:nvPr>
        </p:nvSpPr>
        <p:spPr>
          <a:xfrm>
            <a:off x="2095981" y="11835479"/>
            <a:ext cx="6416040" cy="1774795"/>
          </a:xfrm>
        </p:spPr>
        <p:txBody>
          <a:bodyPr/>
          <a:lstStyle>
            <a:lvl1pPr marL="0" indent="0">
              <a:buNone/>
              <a:defRPr sz="2300"/>
            </a:lvl1pPr>
            <a:lvl2pPr marL="737564" indent="0">
              <a:buNone/>
              <a:defRPr sz="2000"/>
            </a:lvl2pPr>
            <a:lvl3pPr marL="1475128" indent="0">
              <a:buNone/>
              <a:defRPr sz="1600"/>
            </a:lvl3pPr>
            <a:lvl4pPr marL="2212693" indent="0">
              <a:buNone/>
              <a:defRPr sz="1500"/>
            </a:lvl4pPr>
            <a:lvl5pPr marL="2950257" indent="0">
              <a:buNone/>
              <a:defRPr sz="1500"/>
            </a:lvl5pPr>
            <a:lvl6pPr marL="3687821" indent="0">
              <a:buNone/>
              <a:defRPr sz="1500"/>
            </a:lvl6pPr>
            <a:lvl7pPr marL="4425385" indent="0">
              <a:buNone/>
              <a:defRPr sz="1500"/>
            </a:lvl7pPr>
            <a:lvl8pPr marL="5162949" indent="0">
              <a:buNone/>
              <a:defRPr sz="1500"/>
            </a:lvl8pPr>
            <a:lvl9pPr marL="5900513" indent="0">
              <a:buNone/>
              <a:defRPr sz="15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6967C0B-4E18-410A-8439-09ED85D9FFA3}" type="datetimeFigureOut">
              <a:rPr kumimoji="1" lang="ja-JP" altLang="en-US" smtClean="0"/>
              <a:t>2025/5/29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9CE2A4-35A3-40EB-A845-56F26A8C0AF4}" type="slidenum">
              <a:rPr kumimoji="1" lang="ja-JP" altLang="en-US" smtClean="0"/>
              <a:t>‹#›</a:t>
            </a:fld>
            <a:endParaRPr kumimoji="1" lang="ja-JP" altLang="en-US"/>
          </a:p>
        </p:txBody>
      </p:sp>
    </p:spTree>
    <p:extLst>
      <p:ext uri="{BB962C8B-B14F-4D97-AF65-F5344CB8AC3E}">
        <p14:creationId xmlns:p14="http://schemas.microsoft.com/office/powerpoint/2010/main" val="1088508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0" y="605603"/>
            <a:ext cx="9624060" cy="2520421"/>
          </a:xfrm>
          <a:prstGeom prst="rect">
            <a:avLst/>
          </a:prstGeom>
        </p:spPr>
        <p:txBody>
          <a:bodyPr vert="horz" lIns="147513" tIns="73756" rIns="147513" bIns="73756"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34670" y="3528592"/>
            <a:ext cx="9624060" cy="9980167"/>
          </a:xfrm>
          <a:prstGeom prst="rect">
            <a:avLst/>
          </a:prstGeom>
        </p:spPr>
        <p:txBody>
          <a:bodyPr vert="horz" lIns="147513" tIns="73756" rIns="147513" bIns="73756"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34670" y="14016342"/>
            <a:ext cx="2495127" cy="805134"/>
          </a:xfrm>
          <a:prstGeom prst="rect">
            <a:avLst/>
          </a:prstGeom>
        </p:spPr>
        <p:txBody>
          <a:bodyPr vert="horz" lIns="147513" tIns="73756" rIns="147513" bIns="73756" rtlCol="0" anchor="ctr"/>
          <a:lstStyle>
            <a:lvl1pPr algn="l">
              <a:defRPr sz="2000">
                <a:solidFill>
                  <a:schemeClr val="tx1">
                    <a:tint val="75000"/>
                  </a:schemeClr>
                </a:solidFill>
              </a:defRPr>
            </a:lvl1pPr>
          </a:lstStyle>
          <a:p>
            <a:fld id="{46967C0B-4E18-410A-8439-09ED85D9FFA3}" type="datetimeFigureOut">
              <a:rPr kumimoji="1" lang="ja-JP" altLang="en-US" smtClean="0"/>
              <a:t>2025/5/29</a:t>
            </a:fld>
            <a:endParaRPr kumimoji="1" lang="ja-JP" altLang="en-US"/>
          </a:p>
        </p:txBody>
      </p:sp>
      <p:sp>
        <p:nvSpPr>
          <p:cNvPr id="5" name="フッター プレースホルダー 4"/>
          <p:cNvSpPr>
            <a:spLocks noGrp="1"/>
          </p:cNvSpPr>
          <p:nvPr>
            <p:ph type="ftr" sz="quarter" idx="3"/>
          </p:nvPr>
        </p:nvSpPr>
        <p:spPr>
          <a:xfrm>
            <a:off x="3653579" y="14016342"/>
            <a:ext cx="3386243" cy="805134"/>
          </a:xfrm>
          <a:prstGeom prst="rect">
            <a:avLst/>
          </a:prstGeom>
        </p:spPr>
        <p:txBody>
          <a:bodyPr vert="horz" lIns="147513" tIns="73756" rIns="147513" bIns="73756" rtlCol="0" anchor="ctr"/>
          <a:lstStyle>
            <a:lvl1pPr algn="ctr">
              <a:defRPr sz="20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3603" y="14016342"/>
            <a:ext cx="2495127" cy="805134"/>
          </a:xfrm>
          <a:prstGeom prst="rect">
            <a:avLst/>
          </a:prstGeom>
        </p:spPr>
        <p:txBody>
          <a:bodyPr vert="horz" lIns="147513" tIns="73756" rIns="147513" bIns="73756" rtlCol="0" anchor="ctr"/>
          <a:lstStyle>
            <a:lvl1pPr algn="r">
              <a:defRPr sz="2000">
                <a:solidFill>
                  <a:schemeClr val="tx1">
                    <a:tint val="75000"/>
                  </a:schemeClr>
                </a:solidFill>
              </a:defRPr>
            </a:lvl1pPr>
          </a:lstStyle>
          <a:p>
            <a:fld id="{F59CE2A4-35A3-40EB-A845-56F26A8C0AF4}" type="slidenum">
              <a:rPr kumimoji="1" lang="ja-JP" altLang="en-US" smtClean="0"/>
              <a:t>‹#›</a:t>
            </a:fld>
            <a:endParaRPr kumimoji="1" lang="ja-JP" altLang="en-US"/>
          </a:p>
        </p:txBody>
      </p:sp>
    </p:spTree>
    <p:extLst>
      <p:ext uri="{BB962C8B-B14F-4D97-AF65-F5344CB8AC3E}">
        <p14:creationId xmlns:p14="http://schemas.microsoft.com/office/powerpoint/2010/main" val="1351778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5128" rtl="0" eaLnBrk="1" latinLnBrk="0" hangingPunct="1">
        <a:spcBef>
          <a:spcPct val="0"/>
        </a:spcBef>
        <a:buNone/>
        <a:defRPr kumimoji="1" sz="7100" kern="1200">
          <a:solidFill>
            <a:schemeClr val="tx1"/>
          </a:solidFill>
          <a:latin typeface="+mj-lt"/>
          <a:ea typeface="+mj-ea"/>
          <a:cs typeface="+mj-cs"/>
        </a:defRPr>
      </a:lvl1pPr>
    </p:titleStyle>
    <p:bodyStyle>
      <a:lvl1pPr marL="553173" indent="-553173" algn="l" defTabSz="1475128"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542" indent="-460978" algn="l" defTabSz="147512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43910" indent="-368782" algn="l" defTabSz="147512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475"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9039"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603"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4167"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731"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9296"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5128" rtl="0" eaLnBrk="1" latinLnBrk="0" hangingPunct="1">
        <a:defRPr kumimoji="1" sz="2900" kern="1200">
          <a:solidFill>
            <a:schemeClr val="tx1"/>
          </a:solidFill>
          <a:latin typeface="+mn-lt"/>
          <a:ea typeface="+mn-ea"/>
          <a:cs typeface="+mn-cs"/>
        </a:defRPr>
      </a:lvl1pPr>
      <a:lvl2pPr marL="737564" algn="l" defTabSz="1475128" rtl="0" eaLnBrk="1" latinLnBrk="0" hangingPunct="1">
        <a:defRPr kumimoji="1" sz="2900" kern="1200">
          <a:solidFill>
            <a:schemeClr val="tx1"/>
          </a:solidFill>
          <a:latin typeface="+mn-lt"/>
          <a:ea typeface="+mn-ea"/>
          <a:cs typeface="+mn-cs"/>
        </a:defRPr>
      </a:lvl2pPr>
      <a:lvl3pPr marL="1475128" algn="l" defTabSz="1475128" rtl="0" eaLnBrk="1" latinLnBrk="0" hangingPunct="1">
        <a:defRPr kumimoji="1" sz="2900" kern="1200">
          <a:solidFill>
            <a:schemeClr val="tx1"/>
          </a:solidFill>
          <a:latin typeface="+mn-lt"/>
          <a:ea typeface="+mn-ea"/>
          <a:cs typeface="+mn-cs"/>
        </a:defRPr>
      </a:lvl3pPr>
      <a:lvl4pPr marL="2212693" algn="l" defTabSz="1475128" rtl="0" eaLnBrk="1" latinLnBrk="0" hangingPunct="1">
        <a:defRPr kumimoji="1" sz="2900" kern="1200">
          <a:solidFill>
            <a:schemeClr val="tx1"/>
          </a:solidFill>
          <a:latin typeface="+mn-lt"/>
          <a:ea typeface="+mn-ea"/>
          <a:cs typeface="+mn-cs"/>
        </a:defRPr>
      </a:lvl4pPr>
      <a:lvl5pPr marL="2950257" algn="l" defTabSz="1475128" rtl="0" eaLnBrk="1" latinLnBrk="0" hangingPunct="1">
        <a:defRPr kumimoji="1" sz="2900" kern="1200">
          <a:solidFill>
            <a:schemeClr val="tx1"/>
          </a:solidFill>
          <a:latin typeface="+mn-lt"/>
          <a:ea typeface="+mn-ea"/>
          <a:cs typeface="+mn-cs"/>
        </a:defRPr>
      </a:lvl5pPr>
      <a:lvl6pPr marL="3687821" algn="l" defTabSz="1475128" rtl="0" eaLnBrk="1" latinLnBrk="0" hangingPunct="1">
        <a:defRPr kumimoji="1" sz="2900" kern="1200">
          <a:solidFill>
            <a:schemeClr val="tx1"/>
          </a:solidFill>
          <a:latin typeface="+mn-lt"/>
          <a:ea typeface="+mn-ea"/>
          <a:cs typeface="+mn-cs"/>
        </a:defRPr>
      </a:lvl6pPr>
      <a:lvl7pPr marL="4425385" algn="l" defTabSz="1475128" rtl="0" eaLnBrk="1" latinLnBrk="0" hangingPunct="1">
        <a:defRPr kumimoji="1" sz="2900" kern="1200">
          <a:solidFill>
            <a:schemeClr val="tx1"/>
          </a:solidFill>
          <a:latin typeface="+mn-lt"/>
          <a:ea typeface="+mn-ea"/>
          <a:cs typeface="+mn-cs"/>
        </a:defRPr>
      </a:lvl7pPr>
      <a:lvl8pPr marL="5162949" algn="l" defTabSz="1475128" rtl="0" eaLnBrk="1" latinLnBrk="0" hangingPunct="1">
        <a:defRPr kumimoji="1" sz="2900" kern="1200">
          <a:solidFill>
            <a:schemeClr val="tx1"/>
          </a:solidFill>
          <a:latin typeface="+mn-lt"/>
          <a:ea typeface="+mn-ea"/>
          <a:cs typeface="+mn-cs"/>
        </a:defRPr>
      </a:lvl8pPr>
      <a:lvl9pPr marL="5900513" algn="l" defTabSz="1475128"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487FA5A9-8F14-4D54-BBC4-F91B451DAF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2484" y="7993310"/>
            <a:ext cx="1905266" cy="1905266"/>
          </a:xfrm>
          <a:prstGeom prst="rect">
            <a:avLst/>
          </a:prstGeom>
        </p:spPr>
      </p:pic>
      <p:pic>
        <p:nvPicPr>
          <p:cNvPr id="1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8277" y="8425358"/>
            <a:ext cx="4746975" cy="4934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タイトル 1"/>
          <p:cNvSpPr>
            <a:spLocks noGrp="1"/>
          </p:cNvSpPr>
          <p:nvPr>
            <p:ph type="ctrTitle"/>
          </p:nvPr>
        </p:nvSpPr>
        <p:spPr>
          <a:xfrm>
            <a:off x="1141360" y="586272"/>
            <a:ext cx="8712968" cy="943606"/>
          </a:xfrm>
        </p:spPr>
        <p:txBody>
          <a:bodyPr>
            <a:normAutofit/>
          </a:bodyPr>
          <a:lstStyle/>
          <a:p>
            <a:pPr algn="dist"/>
            <a:r>
              <a:rPr lang="ja-JP" altLang="en-US" sz="3900" dirty="0">
                <a:latin typeface="HGP創英角ﾎﾟｯﾌﾟ体" panose="040B0A00000000000000" pitchFamily="50" charset="-128"/>
                <a:ea typeface="HGP創英角ﾎﾟｯﾌﾟ体" panose="040B0A00000000000000" pitchFamily="50" charset="-128"/>
              </a:rPr>
              <a:t>環境計量体験学習</a:t>
            </a:r>
          </a:p>
        </p:txBody>
      </p:sp>
      <p:sp>
        <p:nvSpPr>
          <p:cNvPr id="4" name="正方形/長方形 3"/>
          <p:cNvSpPr/>
          <p:nvPr/>
        </p:nvSpPr>
        <p:spPr>
          <a:xfrm>
            <a:off x="882204" y="1728614"/>
            <a:ext cx="9217023" cy="30243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r>
              <a:rPr lang="ja-JP" altLang="ja-JP" sz="1600" dirty="0">
                <a:solidFill>
                  <a:schemeClr val="tx1"/>
                </a:solidFill>
                <a:latin typeface="HG丸ｺﾞｼｯｸM-PRO" panose="020F0600000000000000" pitchFamily="50" charset="-128"/>
                <a:ea typeface="HG丸ｺﾞｼｯｸM-PRO" panose="020F0600000000000000" pitchFamily="50" charset="-128"/>
              </a:rPr>
              <a:t>みなさんは「</a:t>
            </a:r>
            <a:r>
              <a:rPr lang="ja-JP" altLang="en-US" sz="1600" dirty="0">
                <a:solidFill>
                  <a:schemeClr val="tx1"/>
                </a:solidFill>
                <a:latin typeface="HG丸ｺﾞｼｯｸM-PRO" panose="020F0600000000000000" pitchFamily="50" charset="-128"/>
                <a:ea typeface="HG丸ｺﾞｼｯｸM-PRO" panose="020F0600000000000000" pitchFamily="50" charset="-128"/>
              </a:rPr>
              <a:t>環境</a:t>
            </a:r>
            <a:r>
              <a:rPr lang="en-US" altLang="ja-JP" sz="1600" dirty="0" err="1">
                <a:solidFill>
                  <a:schemeClr val="tx1"/>
                </a:solidFill>
                <a:latin typeface="HG丸ｺﾞｼｯｸM-PRO" panose="020F0600000000000000" pitchFamily="50" charset="-128"/>
                <a:ea typeface="HG丸ｺﾞｼｯｸM-PRO" panose="020F0600000000000000" pitchFamily="50" charset="-128"/>
              </a:rPr>
              <a:t>計量</a:t>
            </a:r>
            <a:r>
              <a:rPr lang="ja-JP" altLang="ja-JP" sz="1600" dirty="0">
                <a:solidFill>
                  <a:schemeClr val="tx1"/>
                </a:solidFill>
                <a:latin typeface="HG丸ｺﾞｼｯｸM-PRO" panose="020F0600000000000000" pitchFamily="50" charset="-128"/>
                <a:ea typeface="HG丸ｺﾞｼｯｸM-PRO" panose="020F0600000000000000" pitchFamily="50" charset="-128"/>
              </a:rPr>
              <a:t>」という言葉を聞いたことはあります</a:t>
            </a:r>
            <a:r>
              <a:rPr lang="ja-JP" altLang="en-US" sz="1600" dirty="0">
                <a:solidFill>
                  <a:schemeClr val="tx1"/>
                </a:solidFill>
                <a:latin typeface="HG丸ｺﾞｼｯｸM-PRO" panose="020F0600000000000000" pitchFamily="50" charset="-128"/>
                <a:ea typeface="HG丸ｺﾞｼｯｸM-PRO" panose="020F0600000000000000" pitchFamily="50" charset="-128"/>
              </a:rPr>
              <a:t>か</a:t>
            </a:r>
            <a:r>
              <a:rPr lang="ja-JP" altLang="ja-JP" sz="1600" dirty="0">
                <a:solidFill>
                  <a:schemeClr val="tx1"/>
                </a:solidFill>
                <a:latin typeface="HG丸ｺﾞｼｯｸM-PRO" panose="020F0600000000000000" pitchFamily="50" charset="-128"/>
                <a:ea typeface="HG丸ｺﾞｼｯｸM-PRO" panose="020F0600000000000000" pitchFamily="50" charset="-128"/>
              </a:rPr>
              <a:t>？</a:t>
            </a:r>
          </a:p>
          <a:p>
            <a:pPr>
              <a:spcBef>
                <a:spcPts val="691"/>
              </a:spcBef>
            </a:pPr>
            <a:r>
              <a:rPr lang="ja-JP" altLang="en-US" sz="1600" dirty="0">
                <a:solidFill>
                  <a:schemeClr val="tx1"/>
                </a:solidFill>
                <a:latin typeface="HG丸ｺﾞｼｯｸM-PRO" panose="020F0600000000000000" pitchFamily="50" charset="-128"/>
                <a:ea typeface="HG丸ｺﾞｼｯｸM-PRO" panose="020F0600000000000000" pitchFamily="50" charset="-128"/>
              </a:rPr>
              <a:t>新聞やテレビのニュースなどで大気や水、土壌の「汚染」が話題になることがありますが、</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a:spcBef>
                <a:spcPts val="691"/>
              </a:spcBef>
            </a:pPr>
            <a:r>
              <a:rPr lang="ja-JP" altLang="en-US" sz="1600" dirty="0">
                <a:solidFill>
                  <a:schemeClr val="tx1"/>
                </a:solidFill>
                <a:latin typeface="HG丸ｺﾞｼｯｸM-PRO" panose="020F0600000000000000" pitchFamily="50" charset="-128"/>
                <a:ea typeface="HG丸ｺﾞｼｯｸM-PRO" panose="020F0600000000000000" pitchFamily="50" charset="-128"/>
              </a:rPr>
              <a:t>この「汚染」とはどういう状態なのか、考えたことがありますか？</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pPr>
              <a:spcBef>
                <a:spcPts val="691"/>
              </a:spcBef>
            </a:pPr>
            <a:r>
              <a:rPr lang="ja-JP" altLang="en-US" sz="1600" dirty="0">
                <a:solidFill>
                  <a:schemeClr val="tx1"/>
                </a:solidFill>
                <a:latin typeface="HG丸ｺﾞｼｯｸM-PRO" panose="020F0600000000000000" pitchFamily="50" charset="-128"/>
                <a:ea typeface="HG丸ｺﾞｼｯｸM-PRO" panose="020F0600000000000000" pitchFamily="50" charset="-128"/>
              </a:rPr>
              <a:t>「汚染」とは、大気などに含まれる汚染物質の量が一定の基準を超えている状態をいいます。</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そして、その汚染物質の量をはかるのが「環境計量」というわけです。</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a:spcBef>
                <a:spcPts val="600"/>
              </a:spcBef>
            </a:pPr>
            <a:r>
              <a:rPr lang="ja-JP" altLang="en-US" sz="1600" dirty="0">
                <a:solidFill>
                  <a:schemeClr val="tx1"/>
                </a:solidFill>
                <a:latin typeface="HG丸ｺﾞｼｯｸM-PRO" panose="020F0600000000000000" pitchFamily="50" charset="-128"/>
                <a:ea typeface="HG丸ｺﾞｼｯｸM-PRO" panose="020F0600000000000000" pitchFamily="50" charset="-128"/>
              </a:rPr>
              <a:t>その他にも、皆さんの生活に影響がある騒音や振動などをはかるのも「環境計量」の役割です。</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a:spcBef>
                <a:spcPts val="600"/>
              </a:spcBef>
            </a:pPr>
            <a:r>
              <a:rPr lang="ja-JP" altLang="en-US" sz="1600" dirty="0">
                <a:solidFill>
                  <a:schemeClr val="tx1"/>
                </a:solidFill>
                <a:latin typeface="HG丸ｺﾞｼｯｸM-PRO" panose="020F0600000000000000" pitchFamily="50" charset="-128"/>
                <a:ea typeface="HG丸ｺﾞｼｯｸM-PRO" panose="020F0600000000000000" pitchFamily="50" charset="-128"/>
              </a:rPr>
              <a:t>今回は皆さんの身近にあり、普段、口にする「水」の硬度をはかることを通じて、</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a:spcBef>
                <a:spcPts val="600"/>
              </a:spcBef>
            </a:pPr>
            <a:r>
              <a:rPr lang="ja-JP" altLang="en-US" sz="1600" dirty="0">
                <a:solidFill>
                  <a:schemeClr val="tx1"/>
                </a:solidFill>
                <a:latin typeface="HG丸ｺﾞｼｯｸM-PRO" panose="020F0600000000000000" pitchFamily="50" charset="-128"/>
                <a:ea typeface="HG丸ｺﾞｼｯｸM-PRO" panose="020F0600000000000000" pitchFamily="50" charset="-128"/>
              </a:rPr>
              <a:t>環境計量体験をしていただきます。</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角丸四角形 5"/>
          <p:cNvSpPr/>
          <p:nvPr/>
        </p:nvSpPr>
        <p:spPr>
          <a:xfrm>
            <a:off x="295868" y="4608934"/>
            <a:ext cx="10101666" cy="302433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7513" tIns="41483" rIns="147513" bIns="73756" numCol="1" spcCol="0" rtlCol="0" fromWordArt="0" anchor="t" anchorCtr="0" forceAA="0" compatLnSpc="1">
            <a:prstTxWarp prst="textNoShape">
              <a:avLst/>
            </a:prstTxWarp>
            <a:noAutofit/>
          </a:bodyPr>
          <a:lstStyle/>
          <a:p>
            <a:pPr marL="1081088" indent="-1081088"/>
            <a:r>
              <a:rPr lang="ja-JP" altLang="en-US" sz="1600" b="1" kern="0" spc="379" dirty="0">
                <a:solidFill>
                  <a:srgbClr val="000000"/>
                </a:solidFill>
                <a:ea typeface="HG丸ｺﾞｼｯｸM-PRO"/>
                <a:cs typeface="Times New Roman"/>
              </a:rPr>
              <a:t>開催日時　令和</a:t>
            </a:r>
            <a:r>
              <a:rPr lang="ja-JP" altLang="en-US" sz="1600" b="1" kern="0" spc="379" dirty="0">
                <a:solidFill>
                  <a:srgbClr val="000000"/>
                </a:solidFill>
                <a:latin typeface="HG丸ｺﾞｼｯｸM-PRO" panose="020F0600000000000000" pitchFamily="50" charset="-128"/>
                <a:ea typeface="HG丸ｺﾞｼｯｸM-PRO" panose="020F0600000000000000" pitchFamily="50" charset="-128"/>
                <a:cs typeface="Times New Roman"/>
              </a:rPr>
              <a:t>７年８月５日</a:t>
            </a:r>
            <a:r>
              <a:rPr lang="ja-JP" altLang="en-US" sz="1600" b="1" kern="0" spc="379" dirty="0">
                <a:solidFill>
                  <a:srgbClr val="000000"/>
                </a:solidFill>
                <a:ea typeface="HG丸ｺﾞｼｯｸM-PRO"/>
                <a:cs typeface="Times New Roman"/>
              </a:rPr>
              <a:t>（火）　</a:t>
            </a:r>
            <a:r>
              <a:rPr lang="en-US" altLang="ja-JP" sz="1600" b="1" kern="0" spc="379" dirty="0">
                <a:solidFill>
                  <a:srgbClr val="000000"/>
                </a:solidFill>
                <a:latin typeface="HG丸ｺﾞｼｯｸM-PRO" panose="020F0600000000000000" pitchFamily="50" charset="-128"/>
                <a:ea typeface="HG丸ｺﾞｼｯｸM-PRO" panose="020F0600000000000000" pitchFamily="50" charset="-128"/>
                <a:cs typeface="Times New Roman"/>
              </a:rPr>
              <a:t>13</a:t>
            </a:r>
            <a:r>
              <a:rPr lang="ja-JP" altLang="en-US" sz="1600" b="1" kern="0" spc="379" dirty="0">
                <a:solidFill>
                  <a:srgbClr val="000000"/>
                </a:solidFill>
                <a:latin typeface="HG丸ｺﾞｼｯｸM-PRO" panose="020F0600000000000000" pitchFamily="50" charset="-128"/>
                <a:ea typeface="HG丸ｺﾞｼｯｸM-PRO" panose="020F0600000000000000" pitchFamily="50" charset="-128"/>
                <a:cs typeface="Times New Roman"/>
              </a:rPr>
              <a:t>時～</a:t>
            </a:r>
            <a:r>
              <a:rPr lang="en-US" altLang="ja-JP" sz="1600" b="1" kern="0" spc="379" dirty="0">
                <a:solidFill>
                  <a:srgbClr val="000000"/>
                </a:solidFill>
                <a:latin typeface="HG丸ｺﾞｼｯｸM-PRO" panose="020F0600000000000000" pitchFamily="50" charset="-128"/>
                <a:ea typeface="HG丸ｺﾞｼｯｸM-PRO" panose="020F0600000000000000" pitchFamily="50" charset="-128"/>
                <a:cs typeface="Times New Roman"/>
              </a:rPr>
              <a:t>16</a:t>
            </a:r>
            <a:r>
              <a:rPr lang="ja-JP" altLang="en-US" sz="1600" b="1" kern="0" spc="379" dirty="0">
                <a:solidFill>
                  <a:srgbClr val="000000"/>
                </a:solidFill>
                <a:latin typeface="HG丸ｺﾞｼｯｸM-PRO" panose="020F0600000000000000" pitchFamily="50" charset="-128"/>
                <a:ea typeface="HG丸ｺﾞｼｯｸM-PRO" panose="020F0600000000000000" pitchFamily="50" charset="-128"/>
                <a:cs typeface="Times New Roman"/>
              </a:rPr>
              <a:t>時</a:t>
            </a:r>
            <a:endParaRPr lang="ja-JP" altLang="en-US" sz="1600" kern="100" dirty="0">
              <a:latin typeface="HG丸ｺﾞｼｯｸM-PRO" panose="020F0600000000000000" pitchFamily="50" charset="-128"/>
              <a:ea typeface="HG丸ｺﾞｼｯｸM-PRO" panose="020F0600000000000000" pitchFamily="50" charset="-128"/>
              <a:cs typeface="Times New Roman"/>
            </a:endParaRPr>
          </a:p>
          <a:p>
            <a:pPr marL="1163638" indent="-1163638">
              <a:spcBef>
                <a:spcPts val="968"/>
              </a:spcBef>
            </a:pPr>
            <a:r>
              <a:rPr lang="ja-JP" altLang="en-US" sz="1600" b="1" kern="0" spc="379" dirty="0">
                <a:solidFill>
                  <a:srgbClr val="000000"/>
                </a:solidFill>
                <a:ea typeface="HG丸ｺﾞｼｯｸM-PRO"/>
                <a:cs typeface="Times New Roman"/>
              </a:rPr>
              <a:t>開催内容</a:t>
            </a:r>
            <a:r>
              <a:rPr lang="en-US" altLang="ja-JP" sz="1600" b="1" kern="0" spc="379" dirty="0">
                <a:solidFill>
                  <a:srgbClr val="000000"/>
                </a:solidFill>
                <a:ea typeface="HG丸ｺﾞｼｯｸM-PRO"/>
                <a:cs typeface="Times New Roman"/>
              </a:rPr>
              <a:t>	</a:t>
            </a:r>
            <a:r>
              <a:rPr lang="ja-JP" altLang="en-US" sz="1600" b="1" kern="0" spc="379" dirty="0">
                <a:solidFill>
                  <a:srgbClr val="000000"/>
                </a:solidFill>
                <a:ea typeface="HG丸ｺﾞｼｯｸM-PRO"/>
                <a:cs typeface="Times New Roman"/>
              </a:rPr>
              <a:t>・</a:t>
            </a:r>
            <a:r>
              <a:rPr lang="ja-JP" altLang="en-US" sz="1600" kern="0" spc="379" dirty="0">
                <a:solidFill>
                  <a:srgbClr val="000000"/>
                </a:solidFill>
                <a:ea typeface="HG丸ｺﾞｼｯｸM-PRO"/>
                <a:cs typeface="Times New Roman"/>
              </a:rPr>
              <a:t>「水」の硬度について（講義）</a:t>
            </a:r>
            <a:endParaRPr lang="en-US" altLang="ja-JP" sz="1600" kern="0" spc="379" dirty="0">
              <a:solidFill>
                <a:srgbClr val="000000"/>
              </a:solidFill>
              <a:ea typeface="HG丸ｺﾞｼｯｸM-PRO"/>
              <a:cs typeface="Times New Roman"/>
            </a:endParaRPr>
          </a:p>
          <a:p>
            <a:pPr marL="1698625">
              <a:lnSpc>
                <a:spcPts val="1200"/>
              </a:lnSpc>
              <a:spcBef>
                <a:spcPts val="600"/>
              </a:spcBef>
            </a:pPr>
            <a:r>
              <a:rPr lang="ja-JP" altLang="en-US" sz="1200" kern="100" dirty="0">
                <a:solidFill>
                  <a:srgbClr val="000000"/>
                </a:solidFill>
                <a:latin typeface="HG丸ｺﾞｼｯｸM-PRO" panose="020F0600000000000000" pitchFamily="50" charset="-128"/>
                <a:ea typeface="HG丸ｺﾞｼｯｸM-PRO" panose="020F0600000000000000" pitchFamily="50" charset="-128"/>
                <a:cs typeface="Times New Roman"/>
              </a:rPr>
              <a:t>環境計量のスペシャリスト（環境計量士）が講義を行います。</a:t>
            </a:r>
            <a:endParaRPr lang="en-US" altLang="ja-JP" sz="1200"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698625">
              <a:lnSpc>
                <a:spcPts val="1200"/>
              </a:lnSpc>
            </a:pPr>
            <a:r>
              <a:rPr lang="ja-JP" altLang="en-US" sz="1200" kern="100" dirty="0">
                <a:solidFill>
                  <a:srgbClr val="000000"/>
                </a:solidFill>
                <a:latin typeface="HG丸ｺﾞｼｯｸM-PRO" panose="020F0600000000000000" pitchFamily="50" charset="-128"/>
                <a:ea typeface="HG丸ｺﾞｼｯｸM-PRO" panose="020F0600000000000000" pitchFamily="50" charset="-128"/>
                <a:cs typeface="Times New Roman"/>
              </a:rPr>
              <a:t>その後、「利き水」をしていただきます。</a:t>
            </a:r>
            <a:endParaRPr lang="en-US" altLang="ja-JP" sz="1200"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163638">
              <a:spcBef>
                <a:spcPts val="600"/>
              </a:spcBef>
            </a:pPr>
            <a:r>
              <a:rPr lang="ja-JP" altLang="en-US" sz="1600" kern="0" spc="379" dirty="0">
                <a:solidFill>
                  <a:srgbClr val="000000"/>
                </a:solidFill>
                <a:ea typeface="HG丸ｺﾞｼｯｸM-PRO"/>
                <a:cs typeface="Times New Roman"/>
              </a:rPr>
              <a:t>・「水」の硬度の測定（実験）</a:t>
            </a:r>
            <a:endParaRPr lang="en-US" altLang="ja-JP" sz="1600" kern="0" spc="379" dirty="0">
              <a:solidFill>
                <a:srgbClr val="000000"/>
              </a:solidFill>
              <a:ea typeface="HG丸ｺﾞｼｯｸM-PRO"/>
              <a:cs typeface="Times New Roman"/>
            </a:endParaRPr>
          </a:p>
          <a:p>
            <a:pPr marL="1698625">
              <a:spcBef>
                <a:spcPts val="600"/>
              </a:spcBef>
            </a:pPr>
            <a:r>
              <a:rPr lang="ja-JP" altLang="en-US" sz="1200" kern="100" dirty="0">
                <a:solidFill>
                  <a:srgbClr val="000000"/>
                </a:solidFill>
                <a:latin typeface="HG丸ｺﾞｼｯｸM-PRO" panose="020F0600000000000000" pitchFamily="50" charset="-128"/>
                <a:ea typeface="HG丸ｺﾞｼｯｸM-PRO" panose="020F0600000000000000" pitchFamily="50" charset="-128"/>
                <a:cs typeface="Times New Roman"/>
              </a:rPr>
              <a:t>実験器具等を使って「水」の硬度をはかり、「利き水」の答え合わせをします。</a:t>
            </a:r>
            <a:endParaRPr lang="en-US" altLang="ja-JP" sz="1200" kern="10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081088" indent="-1081088">
              <a:spcBef>
                <a:spcPts val="968"/>
              </a:spcBef>
            </a:pPr>
            <a:r>
              <a:rPr lang="ja-JP" altLang="ja-JP" sz="1600" b="1" kern="0" spc="161" dirty="0">
                <a:solidFill>
                  <a:srgbClr val="000000"/>
                </a:solidFill>
                <a:ea typeface="HG丸ｺﾞｼｯｸM-PRO"/>
                <a:cs typeface="Times New Roman"/>
              </a:rPr>
              <a:t>参加資格</a:t>
            </a:r>
            <a:r>
              <a:rPr lang="en-US" altLang="ja-JP" sz="1600" b="1" kern="0" dirty="0">
                <a:solidFill>
                  <a:srgbClr val="000000"/>
                </a:solidFill>
                <a:ea typeface="HG丸ｺﾞｼｯｸM-PRO"/>
                <a:cs typeface="Times New Roman"/>
              </a:rPr>
              <a:t>	</a:t>
            </a:r>
            <a:r>
              <a:rPr lang="ja-JP" altLang="en-US" sz="1600" kern="0" dirty="0">
                <a:solidFill>
                  <a:srgbClr val="000000"/>
                </a:solidFill>
                <a:ea typeface="HG丸ｺﾞｼｯｸM-PRO"/>
                <a:cs typeface="Times New Roman"/>
              </a:rPr>
              <a:t>大阪府内在住又は</a:t>
            </a:r>
            <a:r>
              <a:rPr lang="ja-JP" altLang="ja-JP" sz="1600" kern="100" dirty="0">
                <a:solidFill>
                  <a:srgbClr val="000000"/>
                </a:solidFill>
                <a:ea typeface="HG丸ｺﾞｼｯｸM-PRO"/>
                <a:cs typeface="Times New Roman"/>
              </a:rPr>
              <a:t>大阪府</a:t>
            </a:r>
            <a:r>
              <a:rPr lang="ja-JP" altLang="en-US" sz="1600" kern="100" dirty="0">
                <a:solidFill>
                  <a:srgbClr val="000000"/>
                </a:solidFill>
                <a:ea typeface="HG丸ｺﾞｼｯｸM-PRO"/>
                <a:cs typeface="Times New Roman"/>
              </a:rPr>
              <a:t>内の学校に在学中の中学生（定員 </a:t>
            </a:r>
            <a:r>
              <a:rPr lang="en-US" altLang="ja-JP"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1</a:t>
            </a:r>
            <a:r>
              <a:rPr lang="ja-JP" altLang="en-US" sz="1600" kern="100" dirty="0">
                <a:solidFill>
                  <a:srgbClr val="000000"/>
                </a:solidFill>
                <a:latin typeface="HG丸ｺﾞｼｯｸM-PRO" panose="020F0600000000000000" pitchFamily="50" charset="-128"/>
                <a:ea typeface="HG丸ｺﾞｼｯｸM-PRO" panose="020F0600000000000000" pitchFamily="50" charset="-128"/>
                <a:cs typeface="Times New Roman"/>
              </a:rPr>
              <a:t>２名</a:t>
            </a:r>
            <a:r>
              <a:rPr lang="ja-JP" altLang="en-US" sz="1600" kern="100" dirty="0">
                <a:solidFill>
                  <a:srgbClr val="000000"/>
                </a:solidFill>
                <a:ea typeface="HG丸ｺﾞｼｯｸM-PRO"/>
                <a:cs typeface="Times New Roman"/>
              </a:rPr>
              <a:t>）</a:t>
            </a:r>
            <a:endParaRPr lang="en-US" altLang="ja-JP" sz="1600" kern="100" dirty="0">
              <a:solidFill>
                <a:srgbClr val="000000"/>
              </a:solidFill>
              <a:ea typeface="HG丸ｺﾞｼｯｸM-PRO"/>
              <a:cs typeface="Times New Roman"/>
            </a:endParaRPr>
          </a:p>
          <a:p>
            <a:pPr marL="1258888">
              <a:spcBef>
                <a:spcPts val="600"/>
              </a:spcBef>
            </a:pPr>
            <a:r>
              <a:rPr lang="ja-JP" altLang="en-US" sz="1200" kern="100" dirty="0">
                <a:solidFill>
                  <a:srgbClr val="000000"/>
                </a:solidFill>
                <a:ea typeface="HG丸ｺﾞｼｯｸM-PRO"/>
                <a:cs typeface="Times New Roman"/>
              </a:rPr>
              <a:t>若干の見学者席をご用意しますので、保護者の方の同伴も可能です。</a:t>
            </a:r>
            <a:endParaRPr lang="en-US" altLang="ja-JP" sz="1200" kern="100" dirty="0">
              <a:solidFill>
                <a:srgbClr val="000000"/>
              </a:solidFill>
              <a:ea typeface="HG丸ｺﾞｼｯｸM-PRO"/>
              <a:cs typeface="Times New Roman"/>
            </a:endParaRPr>
          </a:p>
          <a:p>
            <a:pPr marL="1258888"/>
            <a:r>
              <a:rPr lang="ja-JP" altLang="en-US" sz="1200" kern="100" dirty="0">
                <a:solidFill>
                  <a:srgbClr val="000000"/>
                </a:solidFill>
                <a:ea typeface="HG丸ｺﾞｼｯｸM-PRO"/>
                <a:cs typeface="Times New Roman"/>
              </a:rPr>
              <a:t>但し会場の都合がありますので、同伴される保護者の方は参加者おひとりにつき１名に限らせていただきます。</a:t>
            </a:r>
            <a:endParaRPr lang="ja-JP" altLang="ja-JP" sz="1200" kern="100" dirty="0">
              <a:ea typeface="ＭＳ 明朝"/>
              <a:cs typeface="Times New Roman"/>
            </a:endParaRPr>
          </a:p>
          <a:p>
            <a:pPr marL="1081088" indent="-1081088">
              <a:spcBef>
                <a:spcPts val="968"/>
              </a:spcBef>
            </a:pPr>
            <a:r>
              <a:rPr lang="ja-JP" altLang="ja-JP" sz="1600" b="1" kern="0" spc="726" dirty="0">
                <a:solidFill>
                  <a:srgbClr val="000000"/>
                </a:solidFill>
                <a:ea typeface="HG丸ｺﾞｼｯｸM-PRO"/>
                <a:cs typeface="Times New Roman"/>
              </a:rPr>
              <a:t>参加費</a:t>
            </a:r>
            <a:r>
              <a:rPr lang="ja-JP" altLang="ja-JP" sz="1600" b="1" kern="0" dirty="0">
                <a:solidFill>
                  <a:srgbClr val="000000"/>
                </a:solidFill>
                <a:ea typeface="HG丸ｺﾞｼｯｸM-PRO"/>
                <a:cs typeface="Times New Roman"/>
              </a:rPr>
              <a:t>　</a:t>
            </a:r>
            <a:r>
              <a:rPr lang="ja-JP" altLang="ja-JP" sz="1600" kern="100" dirty="0">
                <a:solidFill>
                  <a:srgbClr val="000000"/>
                </a:solidFill>
                <a:ea typeface="HG丸ｺﾞｼｯｸM-PRO"/>
                <a:cs typeface="Times New Roman"/>
              </a:rPr>
              <a:t>無　　料</a:t>
            </a:r>
            <a:endParaRPr lang="ja-JP" altLang="ja-JP" sz="1600" kern="100" dirty="0">
              <a:ea typeface="ＭＳ 明朝"/>
              <a:cs typeface="Times New Roman"/>
            </a:endParaRPr>
          </a:p>
        </p:txBody>
      </p:sp>
      <p:sp>
        <p:nvSpPr>
          <p:cNvPr id="9" name="角丸四角形 8"/>
          <p:cNvSpPr/>
          <p:nvPr/>
        </p:nvSpPr>
        <p:spPr>
          <a:xfrm>
            <a:off x="5497845" y="7849294"/>
            <a:ext cx="4899688" cy="5510520"/>
          </a:xfrm>
          <a:prstGeom prst="roundRect">
            <a:avLst>
              <a:gd name="adj" fmla="val 8891"/>
            </a:avLst>
          </a:prstGeom>
          <a:noFill/>
          <a:ln w="25400" cap="flat" cmpd="sng" algn="ctr">
            <a:solidFill>
              <a:sysClr val="windowText" lastClr="000000"/>
            </a:solidFill>
            <a:prstDash val="solid"/>
          </a:ln>
          <a:effectLst/>
        </p:spPr>
        <p:txBody>
          <a:bodyPr rot="0" spcFirstLastPara="0" vert="horz" wrap="square" lIns="105366" tIns="41483" rIns="105366" bIns="52683" numCol="1" spcCol="0" rtlCol="0" fromWordArt="0" anchor="t" anchorCtr="0" forceAA="0" compatLnSpc="1">
            <a:prstTxWarp prst="textNoShape">
              <a:avLst/>
            </a:prstTxWarp>
            <a:noAutofit/>
          </a:bodyPr>
          <a:lstStyle/>
          <a:p>
            <a:r>
              <a:rPr kumimoji="0" lang="ja-JP" altLang="en-US" sz="2000" b="1" kern="0" spc="161" dirty="0">
                <a:solidFill>
                  <a:srgbClr val="000000"/>
                </a:solidFill>
                <a:latin typeface="Century"/>
                <a:ea typeface="HG丸ｺﾞｼｯｸM-PRO"/>
                <a:cs typeface="Times New Roman"/>
              </a:rPr>
              <a:t>開催場所：大阪府計量検定所</a:t>
            </a:r>
            <a:endParaRPr kumimoji="0" lang="en-US" altLang="ja-JP" sz="2000" b="1" kern="0" spc="161" dirty="0">
              <a:solidFill>
                <a:srgbClr val="000000"/>
              </a:solidFill>
              <a:latin typeface="Century"/>
              <a:ea typeface="HG丸ｺﾞｼｯｸM-PRO"/>
              <a:cs typeface="Times New Roman"/>
            </a:endParaRPr>
          </a:p>
          <a:p>
            <a:r>
              <a:rPr kumimoji="0" lang="ja-JP" altLang="en-US" sz="1400" b="1" kern="0" spc="161" dirty="0">
                <a:solidFill>
                  <a:srgbClr val="000000"/>
                </a:solidFill>
                <a:latin typeface="Century"/>
                <a:ea typeface="HG丸ｺﾞｼｯｸM-PRO"/>
                <a:cs typeface="Times New Roman"/>
              </a:rPr>
              <a:t>　　　　　　　</a:t>
            </a:r>
            <a:r>
              <a:rPr kumimoji="0" lang="en-US" altLang="ja-JP" sz="1400" b="1" kern="0" spc="161" dirty="0">
                <a:solidFill>
                  <a:srgbClr val="000000"/>
                </a:solidFill>
                <a:latin typeface="Century"/>
                <a:ea typeface="HG丸ｺﾞｼｯｸM-PRO"/>
                <a:cs typeface="Times New Roman"/>
              </a:rPr>
              <a:t>※</a:t>
            </a:r>
            <a:r>
              <a:rPr kumimoji="0" lang="ja-JP" altLang="en-US" sz="1400" b="1" kern="0" spc="161" dirty="0">
                <a:solidFill>
                  <a:srgbClr val="000000"/>
                </a:solidFill>
                <a:latin typeface="Century"/>
                <a:ea typeface="HG丸ｺﾞｼｯｸM-PRO"/>
                <a:cs typeface="Times New Roman"/>
              </a:rPr>
              <a:t>公共交通機関をご利用ください</a:t>
            </a:r>
            <a:endParaRPr kumimoji="0" lang="en-US" altLang="ja-JP" sz="1400" kern="100" dirty="0">
              <a:solidFill>
                <a:srgbClr val="000000"/>
              </a:solidFill>
              <a:latin typeface="Century"/>
              <a:ea typeface="HG丸ｺﾞｼｯｸM-PRO"/>
              <a:cs typeface="Times New Roman"/>
            </a:endParaRPr>
          </a:p>
          <a:p>
            <a:pPr algn="just"/>
            <a:endParaRPr kumimoji="0" lang="ja-JP" altLang="en-US" sz="1700" kern="100" dirty="0">
              <a:solidFill>
                <a:sysClr val="window" lastClr="FFFFFF"/>
              </a:solidFill>
              <a:latin typeface="Century"/>
              <a:ea typeface="ＭＳ 明朝"/>
              <a:cs typeface="Times New Roman"/>
            </a:endParaRPr>
          </a:p>
        </p:txBody>
      </p:sp>
      <p:sp>
        <p:nvSpPr>
          <p:cNvPr id="16" name="正方形/長方形 15"/>
          <p:cNvSpPr/>
          <p:nvPr/>
        </p:nvSpPr>
        <p:spPr>
          <a:xfrm>
            <a:off x="5497844" y="13431821"/>
            <a:ext cx="4899688" cy="1474257"/>
          </a:xfrm>
          <a:prstGeom prst="rect">
            <a:avLst/>
          </a:prstGeom>
          <a:noFill/>
          <a:ln w="3810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47513" tIns="41483" rIns="147513" bIns="73756" spcCol="0" rtlCol="0" anchor="ctr"/>
          <a:lstStyle/>
          <a:p>
            <a:r>
              <a:rPr lang="ja-JP" altLang="en-US" sz="1400" b="1" dirty="0">
                <a:solidFill>
                  <a:schemeClr val="tx1"/>
                </a:solidFill>
                <a:latin typeface="HG丸ｺﾞｼｯｸM-PRO" panose="020F0600000000000000" pitchFamily="50" charset="-128"/>
                <a:ea typeface="HG丸ｺﾞｼｯｸM-PRO" panose="020F0600000000000000" pitchFamily="50" charset="-128"/>
              </a:rPr>
              <a:t>主催 大阪府計量検定所・一般社団法人大阪府計量協会</a:t>
            </a:r>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a:p>
            <a:pPr marL="541338">
              <a:spcBef>
                <a:spcPts val="691"/>
              </a:spcBef>
            </a:pPr>
            <a:r>
              <a:rPr lang="en-US" altLang="ja-JP"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問合せ先</a:t>
            </a:r>
            <a:r>
              <a:rPr lang="en-US" altLang="ja-JP" sz="1200" dirty="0">
                <a:solidFill>
                  <a:schemeClr val="tx1"/>
                </a:solidFill>
                <a:latin typeface="HG丸ｺﾞｼｯｸM-PRO" panose="020F0600000000000000" pitchFamily="50" charset="-128"/>
                <a:ea typeface="HG丸ｺﾞｼｯｸM-PRO" panose="020F0600000000000000" pitchFamily="50" charset="-128"/>
              </a:rPr>
              <a:t>】</a:t>
            </a:r>
          </a:p>
          <a:p>
            <a:pPr marL="712788"/>
            <a:r>
              <a:rPr lang="ja-JP" altLang="ja-JP" sz="1200" dirty="0">
                <a:solidFill>
                  <a:schemeClr val="tx1"/>
                </a:solidFill>
                <a:latin typeface="HG丸ｺﾞｼｯｸM-PRO" panose="020F0600000000000000" pitchFamily="50" charset="-128"/>
                <a:ea typeface="HG丸ｺﾞｼｯｸM-PRO" panose="020F0600000000000000" pitchFamily="50" charset="-128"/>
              </a:rPr>
              <a:t>大阪府計量協会「</a:t>
            </a:r>
            <a:r>
              <a:rPr lang="ja-JP" altLang="en-US" sz="1200" dirty="0">
                <a:solidFill>
                  <a:schemeClr val="tx1"/>
                </a:solidFill>
                <a:latin typeface="HG丸ｺﾞｼｯｸM-PRO" panose="020F0600000000000000" pitchFamily="50" charset="-128"/>
                <a:ea typeface="HG丸ｺﾞｼｯｸM-PRO" panose="020F0600000000000000" pitchFamily="50" charset="-128"/>
              </a:rPr>
              <a:t>環境計量体験学習</a:t>
            </a:r>
            <a:r>
              <a:rPr lang="ja-JP" altLang="ja-JP" sz="1200" dirty="0">
                <a:solidFill>
                  <a:schemeClr val="tx1"/>
                </a:solidFill>
                <a:latin typeface="HG丸ｺﾞｼｯｸM-PRO" panose="020F0600000000000000" pitchFamily="50" charset="-128"/>
                <a:ea typeface="HG丸ｺﾞｼｯｸM-PRO" panose="020F0600000000000000" pitchFamily="50" charset="-128"/>
              </a:rPr>
              <a:t>」係</a:t>
            </a:r>
          </a:p>
          <a:p>
            <a:pPr marL="712788"/>
            <a:r>
              <a:rPr lang="ja-JP" altLang="ja-JP" sz="1200" dirty="0">
                <a:solidFill>
                  <a:schemeClr val="tx1"/>
                </a:solidFill>
                <a:latin typeface="HG丸ｺﾞｼｯｸM-PRO" panose="020F0600000000000000" pitchFamily="50" charset="-128"/>
                <a:ea typeface="HG丸ｺﾞｼｯｸM-PRO" panose="020F0600000000000000" pitchFamily="50" charset="-128"/>
              </a:rPr>
              <a:t>電話番号：</a:t>
            </a:r>
            <a:r>
              <a:rPr lang="en-US" altLang="ja-JP" sz="1200" dirty="0">
                <a:solidFill>
                  <a:schemeClr val="tx1"/>
                </a:solidFill>
                <a:latin typeface="HG丸ｺﾞｼｯｸM-PRO" panose="020F0600000000000000" pitchFamily="50" charset="-128"/>
                <a:ea typeface="HG丸ｺﾞｼｯｸM-PRO" panose="020F0600000000000000" pitchFamily="50" charset="-128"/>
              </a:rPr>
              <a:t>072-874-9115</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pPr marL="712788"/>
            <a:r>
              <a:rPr lang="ja-JP" altLang="ja-JP" sz="1200" dirty="0">
                <a:solidFill>
                  <a:schemeClr val="tx1"/>
                </a:solidFill>
                <a:latin typeface="HG丸ｺﾞｼｯｸM-PRO" panose="020F0600000000000000" pitchFamily="50" charset="-128"/>
                <a:ea typeface="HG丸ｺﾞｼｯｸM-PRO" panose="020F0600000000000000" pitchFamily="50" charset="-128"/>
              </a:rPr>
              <a:t>（受付時間：平日 朝</a:t>
            </a:r>
            <a:r>
              <a:rPr lang="en-US" altLang="ja-JP" sz="1200" dirty="0">
                <a:solidFill>
                  <a:schemeClr val="tx1"/>
                </a:solidFill>
                <a:latin typeface="HG丸ｺﾞｼｯｸM-PRO" panose="020F0600000000000000" pitchFamily="50" charset="-128"/>
                <a:ea typeface="HG丸ｺﾞｼｯｸM-PRO" panose="020F0600000000000000" pitchFamily="50" charset="-128"/>
              </a:rPr>
              <a:t>10</a:t>
            </a:r>
            <a:r>
              <a:rPr lang="ja-JP" altLang="ja-JP" sz="1200" dirty="0">
                <a:solidFill>
                  <a:schemeClr val="tx1"/>
                </a:solidFill>
                <a:latin typeface="HG丸ｺﾞｼｯｸM-PRO" panose="020F0600000000000000" pitchFamily="50" charset="-128"/>
                <a:ea typeface="HG丸ｺﾞｼｯｸM-PRO" panose="020F0600000000000000" pitchFamily="50" charset="-128"/>
              </a:rPr>
              <a:t>時～</a:t>
            </a:r>
            <a:r>
              <a:rPr lang="en-US" altLang="ja-JP" sz="1200" dirty="0">
                <a:solidFill>
                  <a:schemeClr val="tx1"/>
                </a:solidFill>
                <a:latin typeface="HG丸ｺﾞｼｯｸM-PRO" panose="020F0600000000000000" pitchFamily="50" charset="-128"/>
                <a:ea typeface="HG丸ｺﾞｼｯｸM-PRO" panose="020F0600000000000000" pitchFamily="50" charset="-128"/>
              </a:rPr>
              <a:t>12</a:t>
            </a:r>
            <a:r>
              <a:rPr lang="ja-JP" altLang="ja-JP" sz="1200" dirty="0">
                <a:solidFill>
                  <a:schemeClr val="tx1"/>
                </a:solidFill>
                <a:latin typeface="HG丸ｺﾞｼｯｸM-PRO" panose="020F0600000000000000" pitchFamily="50" charset="-128"/>
                <a:ea typeface="HG丸ｺﾞｼｯｸM-PRO" panose="020F0600000000000000" pitchFamily="50" charset="-128"/>
              </a:rPr>
              <a:t>時、昼</a:t>
            </a:r>
            <a:r>
              <a:rPr lang="en-US" altLang="ja-JP" sz="1200" dirty="0">
                <a:solidFill>
                  <a:schemeClr val="tx1"/>
                </a:solidFill>
                <a:latin typeface="HG丸ｺﾞｼｯｸM-PRO" panose="020F0600000000000000" pitchFamily="50" charset="-128"/>
                <a:ea typeface="HG丸ｺﾞｼｯｸM-PRO" panose="020F0600000000000000" pitchFamily="50" charset="-128"/>
              </a:rPr>
              <a:t>1</a:t>
            </a:r>
            <a:r>
              <a:rPr lang="ja-JP" altLang="ja-JP" sz="1200" dirty="0">
                <a:solidFill>
                  <a:schemeClr val="tx1"/>
                </a:solidFill>
                <a:latin typeface="HG丸ｺﾞｼｯｸM-PRO" panose="020F0600000000000000" pitchFamily="50" charset="-128"/>
                <a:ea typeface="HG丸ｺﾞｼｯｸM-PRO" panose="020F0600000000000000" pitchFamily="50" charset="-128"/>
              </a:rPr>
              <a:t>時～４時）</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712788"/>
            <a:r>
              <a:rPr lang="ja-JP" altLang="ja-JP" sz="1200" dirty="0">
                <a:solidFill>
                  <a:schemeClr val="tx1"/>
                </a:solidFill>
                <a:latin typeface="HG丸ｺﾞｼｯｸM-PRO" panose="020F0600000000000000" pitchFamily="50" charset="-128"/>
                <a:ea typeface="HG丸ｺﾞｼｯｸM-PRO" panose="020F0600000000000000" pitchFamily="50" charset="-128"/>
              </a:rPr>
              <a:t>おかけ間違えの無いよう、ご注意ください</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p:txBody>
      </p:sp>
      <p:pic>
        <p:nvPicPr>
          <p:cNvPr id="1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0000" y="216000"/>
            <a:ext cx="1566340" cy="442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タイトル 1"/>
          <p:cNvSpPr txBox="1">
            <a:spLocks/>
          </p:cNvSpPr>
          <p:nvPr/>
        </p:nvSpPr>
        <p:spPr>
          <a:xfrm>
            <a:off x="1963713" y="1315522"/>
            <a:ext cx="6477944" cy="682169"/>
          </a:xfrm>
          <a:prstGeom prst="rect">
            <a:avLst/>
          </a:prstGeom>
        </p:spPr>
        <p:txBody>
          <a:bodyPr vert="horz" lIns="147513" tIns="73756" rIns="147513" bIns="73756" rtlCol="0" anchor="ctr">
            <a:normAutofit/>
          </a:bodyPr>
          <a:lstStyle>
            <a:lvl1pPr algn="ctr" defTabSz="1475128" rtl="0" eaLnBrk="1" latinLnBrk="0" hangingPunct="1">
              <a:spcBef>
                <a:spcPct val="0"/>
              </a:spcBef>
              <a:buNone/>
              <a:defRPr kumimoji="1" sz="7100" kern="1200">
                <a:solidFill>
                  <a:schemeClr val="tx1"/>
                </a:solidFill>
                <a:latin typeface="+mj-lt"/>
                <a:ea typeface="+mj-ea"/>
                <a:cs typeface="+mj-cs"/>
              </a:defRPr>
            </a:lvl1pPr>
          </a:lstStyle>
          <a:p>
            <a:pPr algn="dist"/>
            <a:r>
              <a:rPr lang="ja-JP" altLang="en-US" sz="3200" dirty="0">
                <a:latin typeface="HGP創英角ﾎﾟｯﾌﾟ体" panose="040B0A00000000000000" pitchFamily="50" charset="-128"/>
                <a:ea typeface="HGP創英角ﾎﾟｯﾌﾟ体" panose="040B0A00000000000000" pitchFamily="50" charset="-128"/>
              </a:rPr>
              <a:t>「利き水」しませんか</a:t>
            </a:r>
          </a:p>
        </p:txBody>
      </p:sp>
      <p:sp>
        <p:nvSpPr>
          <p:cNvPr id="14" name="角丸四角形 14">
            <a:extLst>
              <a:ext uri="{FF2B5EF4-FFF2-40B4-BE49-F238E27FC236}">
                <a16:creationId xmlns:a16="http://schemas.microsoft.com/office/drawing/2014/main" id="{013F91DF-EFA0-4741-A528-1E2016056BB9}"/>
              </a:ext>
            </a:extLst>
          </p:cNvPr>
          <p:cNvSpPr/>
          <p:nvPr/>
        </p:nvSpPr>
        <p:spPr>
          <a:xfrm>
            <a:off x="297186" y="7849294"/>
            <a:ext cx="5088061" cy="7056784"/>
          </a:xfrm>
          <a:prstGeom prst="roundRect">
            <a:avLst>
              <a:gd name="adj" fmla="val 11080"/>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7513" tIns="41483" rIns="147513" bIns="73756" numCol="1" spcCol="0" rtlCol="0" fromWordArt="0" anchor="t" anchorCtr="0" forceAA="0" compatLnSpc="1">
            <a:prstTxWarp prst="textNoShape">
              <a:avLst/>
            </a:prstTxWarp>
            <a:noAutofit/>
          </a:bodyPr>
          <a:lstStyle/>
          <a:p>
            <a:r>
              <a:rPr lang="ja-JP" altLang="ja-JP" sz="2000" b="1" kern="0" spc="161" dirty="0">
                <a:solidFill>
                  <a:srgbClr val="000000"/>
                </a:solidFill>
                <a:ea typeface="HG丸ｺﾞｼｯｸM-PRO"/>
                <a:cs typeface="Times New Roman"/>
              </a:rPr>
              <a:t>参加方法</a:t>
            </a:r>
            <a:endParaRPr lang="en-US" altLang="ja-JP" sz="2000" kern="100" dirty="0">
              <a:solidFill>
                <a:srgbClr val="000000"/>
              </a:solidFill>
              <a:ea typeface="HG丸ｺﾞｼｯｸM-PRO"/>
              <a:cs typeface="Times New Roman"/>
            </a:endParaRPr>
          </a:p>
          <a:p>
            <a:pPr>
              <a:spcBef>
                <a:spcPts val="600"/>
              </a:spcBef>
            </a:pPr>
            <a:r>
              <a:rPr lang="en-US" altLang="ja-JP" sz="1300" b="1" kern="100" dirty="0">
                <a:solidFill>
                  <a:srgbClr val="000000"/>
                </a:solidFill>
                <a:ea typeface="HG丸ｺﾞｼｯｸM-PRO"/>
                <a:cs typeface="Times New Roman"/>
              </a:rPr>
              <a:t>【</a:t>
            </a:r>
            <a:r>
              <a:rPr lang="ja-JP" altLang="en-US" sz="1300" b="1" kern="100" dirty="0">
                <a:solidFill>
                  <a:srgbClr val="000000"/>
                </a:solidFill>
                <a:ea typeface="HG丸ｺﾞｼｯｸM-PRO"/>
                <a:cs typeface="Times New Roman"/>
              </a:rPr>
              <a:t>インターネット申込</a:t>
            </a:r>
            <a:r>
              <a:rPr lang="en-US" altLang="ja-JP" sz="1300" b="1" kern="100" dirty="0">
                <a:solidFill>
                  <a:srgbClr val="000000"/>
                </a:solidFill>
                <a:ea typeface="HG丸ｺﾞｼｯｸM-PRO"/>
                <a:cs typeface="Times New Roman"/>
              </a:rPr>
              <a:t>】</a:t>
            </a:r>
          </a:p>
          <a:p>
            <a:pPr>
              <a:spcBef>
                <a:spcPts val="600"/>
              </a:spcBef>
            </a:pPr>
            <a:r>
              <a:rPr lang="ja-JP" altLang="en-US" sz="1300" kern="100" dirty="0">
                <a:solidFill>
                  <a:srgbClr val="000000"/>
                </a:solidFill>
                <a:ea typeface="HG丸ｺﾞｼｯｸM-PRO"/>
                <a:cs typeface="Times New Roman"/>
              </a:rPr>
              <a:t>　　右記二次元バーコードより</a:t>
            </a:r>
            <a:endParaRPr lang="en-US" altLang="ja-JP" sz="1300" kern="100" dirty="0">
              <a:solidFill>
                <a:srgbClr val="000000"/>
              </a:solidFill>
              <a:ea typeface="HG丸ｺﾞｼｯｸM-PRO"/>
              <a:cs typeface="Times New Roman"/>
            </a:endParaRPr>
          </a:p>
          <a:p>
            <a:pPr>
              <a:spcBef>
                <a:spcPts val="600"/>
              </a:spcBef>
            </a:pPr>
            <a:r>
              <a:rPr lang="ja-JP" altLang="en-US" sz="1300" b="1" kern="100" dirty="0">
                <a:solidFill>
                  <a:srgbClr val="000000"/>
                </a:solidFill>
                <a:ea typeface="HG丸ｺﾞｼｯｸM-PRO"/>
                <a:cs typeface="Times New Roman"/>
              </a:rPr>
              <a:t>　　</a:t>
            </a:r>
            <a:r>
              <a:rPr lang="ja-JP" altLang="en-US" sz="1300" kern="100" dirty="0">
                <a:solidFill>
                  <a:srgbClr val="000000"/>
                </a:solidFill>
                <a:ea typeface="HG丸ｺﾞｼｯｸM-PRO"/>
                <a:cs typeface="Times New Roman"/>
              </a:rPr>
              <a:t>お申し込みください。</a:t>
            </a:r>
            <a:endParaRPr lang="en-US" altLang="ja-JP" sz="1300" b="1" kern="100" dirty="0">
              <a:solidFill>
                <a:srgbClr val="000000"/>
              </a:solidFill>
              <a:ea typeface="HG丸ｺﾞｼｯｸM-PRO"/>
              <a:cs typeface="Times New Roman"/>
            </a:endParaRPr>
          </a:p>
          <a:p>
            <a:pPr>
              <a:spcBef>
                <a:spcPts val="600"/>
              </a:spcBef>
            </a:pPr>
            <a:r>
              <a:rPr lang="ja-JP" altLang="en-US" sz="1300" kern="100" dirty="0">
                <a:solidFill>
                  <a:srgbClr val="000000"/>
                </a:solidFill>
                <a:ea typeface="HG丸ｺﾞｼｯｸM-PRO"/>
                <a:cs typeface="Times New Roman"/>
              </a:rPr>
              <a:t>　　</a:t>
            </a:r>
            <a:r>
              <a:rPr lang="ja-JP" altLang="ja-JP" sz="1300" b="1" u="sng" kern="100" dirty="0">
                <a:solidFill>
                  <a:srgbClr val="000000"/>
                </a:solidFill>
                <a:ea typeface="HG丸ｺﾞｼｯｸM-PRO"/>
                <a:cs typeface="Times New Roman"/>
              </a:rPr>
              <a:t>【</a:t>
            </a:r>
            <a:r>
              <a:rPr lang="ja-JP" altLang="en-US" sz="1300" b="1" u="sng" kern="100" dirty="0">
                <a:solidFill>
                  <a:srgbClr val="000000"/>
                </a:solidFill>
                <a:latin typeface="HG丸ｺﾞｼｯｸM-PRO" panose="020F0600000000000000" pitchFamily="50" charset="-128"/>
                <a:ea typeface="HG丸ｺﾞｼｯｸM-PRO" panose="020F0600000000000000" pitchFamily="50" charset="-128"/>
                <a:cs typeface="Times New Roman"/>
              </a:rPr>
              <a:t>６</a:t>
            </a:r>
            <a:r>
              <a:rPr lang="ja-JP" altLang="ja-JP" sz="1300" b="1" u="sng" kern="100" dirty="0">
                <a:solidFill>
                  <a:srgbClr val="000000"/>
                </a:solidFill>
                <a:latin typeface="HG丸ｺﾞｼｯｸM-PRO" panose="020F0600000000000000" pitchFamily="50" charset="-128"/>
                <a:ea typeface="HG丸ｺﾞｼｯｸM-PRO" panose="020F0600000000000000" pitchFamily="50" charset="-128"/>
                <a:cs typeface="Times New Roman"/>
              </a:rPr>
              <a:t>月</a:t>
            </a:r>
            <a:r>
              <a:rPr lang="ja-JP" altLang="en-US" sz="1300" b="1" u="sng" kern="100" dirty="0">
                <a:solidFill>
                  <a:srgbClr val="000000"/>
                </a:solidFill>
                <a:latin typeface="HG丸ｺﾞｼｯｸM-PRO" panose="020F0600000000000000" pitchFamily="50" charset="-128"/>
                <a:ea typeface="HG丸ｺﾞｼｯｸM-PRO" panose="020F0600000000000000" pitchFamily="50" charset="-128"/>
                <a:cs typeface="Times New Roman"/>
              </a:rPr>
              <a:t>３０</a:t>
            </a:r>
            <a:r>
              <a:rPr lang="ja-JP" altLang="ja-JP" sz="1300" b="1" u="sng" kern="100" dirty="0">
                <a:solidFill>
                  <a:srgbClr val="000000"/>
                </a:solidFill>
                <a:latin typeface="HG丸ｺﾞｼｯｸM-PRO" panose="020F0600000000000000" pitchFamily="50" charset="-128"/>
                <a:ea typeface="HG丸ｺﾞｼｯｸM-PRO" panose="020F0600000000000000" pitchFamily="50" charset="-128"/>
                <a:cs typeface="Times New Roman"/>
              </a:rPr>
              <a:t>日</a:t>
            </a:r>
            <a:r>
              <a:rPr lang="ja-JP" altLang="ja-JP" sz="1300" b="1" u="sng" kern="100" dirty="0">
                <a:solidFill>
                  <a:srgbClr val="000000"/>
                </a:solidFill>
                <a:ea typeface="HG丸ｺﾞｼｯｸM-PRO"/>
                <a:cs typeface="Times New Roman"/>
              </a:rPr>
              <a:t>（</a:t>
            </a:r>
            <a:r>
              <a:rPr lang="ja-JP" altLang="en-US" sz="1300" b="1" u="sng" kern="100" dirty="0">
                <a:solidFill>
                  <a:srgbClr val="000000"/>
                </a:solidFill>
                <a:ea typeface="HG丸ｺﾞｼｯｸM-PRO"/>
                <a:cs typeface="Times New Roman"/>
              </a:rPr>
              <a:t>月</a:t>
            </a:r>
            <a:r>
              <a:rPr lang="ja-JP" altLang="ja-JP" sz="1300" b="1" u="sng" kern="100" dirty="0">
                <a:solidFill>
                  <a:srgbClr val="000000"/>
                </a:solidFill>
                <a:ea typeface="HG丸ｺﾞｼｯｸM-PRO"/>
                <a:cs typeface="Times New Roman"/>
              </a:rPr>
              <a:t>）</a:t>
            </a:r>
            <a:r>
              <a:rPr lang="ja-JP" altLang="en-US" sz="1300" b="1" u="sng" kern="100" dirty="0">
                <a:solidFill>
                  <a:srgbClr val="000000"/>
                </a:solidFill>
                <a:latin typeface="HG丸ｺﾞｼｯｸM-PRO" panose="020F0600000000000000" pitchFamily="50" charset="-128"/>
                <a:ea typeface="HG丸ｺﾞｼｯｸM-PRO" panose="020F0600000000000000" pitchFamily="50" charset="-128"/>
                <a:cs typeface="Times New Roman"/>
              </a:rPr>
              <a:t>１７</a:t>
            </a:r>
            <a:r>
              <a:rPr lang="ja-JP" altLang="en-US" sz="1300" b="1" u="sng" kern="100" dirty="0">
                <a:solidFill>
                  <a:srgbClr val="000000"/>
                </a:solidFill>
                <a:latin typeface="HG丸ｺﾞｼｯｸM-PRO"/>
                <a:ea typeface="HG丸ｺﾞｼｯｸM-PRO"/>
                <a:cs typeface="Times New Roman"/>
              </a:rPr>
              <a:t>時</a:t>
            </a:r>
            <a:r>
              <a:rPr lang="ja-JP" altLang="en-US" sz="1300" b="1" u="sng" kern="100" dirty="0">
                <a:solidFill>
                  <a:srgbClr val="000000"/>
                </a:solidFill>
                <a:ea typeface="HG丸ｺﾞｼｯｸM-PRO"/>
                <a:cs typeface="Times New Roman"/>
              </a:rPr>
              <a:t>まで</a:t>
            </a:r>
            <a:r>
              <a:rPr lang="ja-JP" altLang="ja-JP" sz="1300" b="1" u="sng" kern="100" dirty="0">
                <a:solidFill>
                  <a:srgbClr val="000000"/>
                </a:solidFill>
                <a:ea typeface="HG丸ｺﾞｼｯｸM-PRO"/>
                <a:cs typeface="Times New Roman"/>
              </a:rPr>
              <a:t>】</a:t>
            </a:r>
            <a:endParaRPr lang="en-US" altLang="ja-JP" sz="1300" b="1" kern="100" dirty="0">
              <a:solidFill>
                <a:srgbClr val="000000"/>
              </a:solidFill>
              <a:ea typeface="HG丸ｺﾞｼｯｸM-PRO"/>
              <a:cs typeface="Times New Roman"/>
            </a:endParaRPr>
          </a:p>
          <a:p>
            <a:pPr>
              <a:spcBef>
                <a:spcPts val="600"/>
              </a:spcBef>
            </a:pPr>
            <a:endParaRPr lang="en-US" altLang="ja-JP" sz="1300" b="1" kern="100" dirty="0">
              <a:solidFill>
                <a:srgbClr val="000000"/>
              </a:solidFill>
              <a:ea typeface="HG丸ｺﾞｼｯｸM-PRO"/>
              <a:cs typeface="Times New Roman"/>
            </a:endParaRPr>
          </a:p>
          <a:p>
            <a:pPr>
              <a:spcBef>
                <a:spcPts val="600"/>
              </a:spcBef>
            </a:pPr>
            <a:r>
              <a:rPr lang="en-US" altLang="ja-JP" sz="1300" b="1" kern="100" dirty="0">
                <a:solidFill>
                  <a:srgbClr val="000000"/>
                </a:solidFill>
                <a:ea typeface="HG丸ｺﾞｼｯｸM-PRO"/>
                <a:cs typeface="Times New Roman"/>
              </a:rPr>
              <a:t>【</a:t>
            </a:r>
            <a:r>
              <a:rPr lang="ja-JP" altLang="en-US" sz="1300" b="1" kern="100" dirty="0">
                <a:solidFill>
                  <a:srgbClr val="000000"/>
                </a:solidFill>
                <a:ea typeface="HG丸ｺﾞｼｯｸM-PRO"/>
                <a:cs typeface="Times New Roman"/>
              </a:rPr>
              <a:t>往復はがき</a:t>
            </a:r>
            <a:r>
              <a:rPr lang="en-US" altLang="ja-JP" sz="1300" b="1" kern="100" dirty="0">
                <a:solidFill>
                  <a:srgbClr val="000000"/>
                </a:solidFill>
                <a:ea typeface="HG丸ｺﾞｼｯｸM-PRO"/>
                <a:cs typeface="Times New Roman"/>
              </a:rPr>
              <a:t>】</a:t>
            </a:r>
          </a:p>
          <a:p>
            <a:pPr>
              <a:spcBef>
                <a:spcPts val="600"/>
              </a:spcBef>
            </a:pPr>
            <a:r>
              <a:rPr lang="ja-JP" altLang="en-US" sz="1300" b="1" kern="100" dirty="0">
                <a:solidFill>
                  <a:srgbClr val="000000"/>
                </a:solidFill>
                <a:ea typeface="HG丸ｺﾞｼｯｸM-PRO"/>
                <a:cs typeface="Times New Roman"/>
              </a:rPr>
              <a:t>　　</a:t>
            </a:r>
            <a:r>
              <a:rPr lang="ja-JP" altLang="ja-JP" sz="1300" kern="100" dirty="0">
                <a:solidFill>
                  <a:srgbClr val="000000"/>
                </a:solidFill>
                <a:ea typeface="HG丸ｺﾞｼｯｸM-PRO"/>
                <a:cs typeface="Times New Roman"/>
              </a:rPr>
              <a:t>次の事項を記入の上、郵送してください。</a:t>
            </a:r>
            <a:endParaRPr lang="en-US" altLang="ja-JP" sz="1300" kern="100" dirty="0">
              <a:solidFill>
                <a:srgbClr val="000000"/>
              </a:solidFill>
              <a:ea typeface="HG丸ｺﾞｼｯｸM-PRO"/>
              <a:cs typeface="Times New Roman"/>
            </a:endParaRPr>
          </a:p>
          <a:p>
            <a:pPr>
              <a:spcBef>
                <a:spcPts val="600"/>
              </a:spcBef>
            </a:pPr>
            <a:r>
              <a:rPr lang="ja-JP" altLang="en-US" sz="1300" b="1" kern="100" dirty="0">
                <a:solidFill>
                  <a:srgbClr val="000000"/>
                </a:solidFill>
                <a:ea typeface="HG丸ｺﾞｼｯｸM-PRO"/>
                <a:cs typeface="Times New Roman"/>
              </a:rPr>
              <a:t>　　</a:t>
            </a:r>
            <a:r>
              <a:rPr lang="ja-JP" altLang="ja-JP" sz="1300" b="1" u="sng" kern="100" dirty="0">
                <a:solidFill>
                  <a:srgbClr val="000000"/>
                </a:solidFill>
                <a:ea typeface="HG丸ｺﾞｼｯｸM-PRO"/>
                <a:cs typeface="Times New Roman"/>
              </a:rPr>
              <a:t>【</a:t>
            </a:r>
            <a:r>
              <a:rPr lang="ja-JP" altLang="en-US" sz="1300" b="1" u="sng" kern="100" dirty="0">
                <a:solidFill>
                  <a:srgbClr val="000000"/>
                </a:solidFill>
                <a:latin typeface="HG丸ｺﾞｼｯｸM-PRO" panose="020F0600000000000000" pitchFamily="50" charset="-128"/>
                <a:ea typeface="HG丸ｺﾞｼｯｸM-PRO" panose="020F0600000000000000" pitchFamily="50" charset="-128"/>
                <a:cs typeface="Times New Roman"/>
              </a:rPr>
              <a:t>６</a:t>
            </a:r>
            <a:r>
              <a:rPr lang="ja-JP" altLang="ja-JP" sz="1300" b="1" u="sng" kern="100" dirty="0">
                <a:solidFill>
                  <a:srgbClr val="000000"/>
                </a:solidFill>
                <a:latin typeface="HG丸ｺﾞｼｯｸM-PRO" panose="020F0600000000000000" pitchFamily="50" charset="-128"/>
                <a:ea typeface="HG丸ｺﾞｼｯｸM-PRO" panose="020F0600000000000000" pitchFamily="50" charset="-128"/>
                <a:cs typeface="Times New Roman"/>
              </a:rPr>
              <a:t>月</a:t>
            </a:r>
            <a:r>
              <a:rPr lang="ja-JP" altLang="en-US" sz="1300" b="1" u="sng" kern="100" dirty="0">
                <a:solidFill>
                  <a:srgbClr val="000000"/>
                </a:solidFill>
                <a:latin typeface="HG丸ｺﾞｼｯｸM-PRO" panose="020F0600000000000000" pitchFamily="50" charset="-128"/>
                <a:ea typeface="HG丸ｺﾞｼｯｸM-PRO" panose="020F0600000000000000" pitchFamily="50" charset="-128"/>
                <a:cs typeface="Times New Roman"/>
              </a:rPr>
              <a:t>３０</a:t>
            </a:r>
            <a:r>
              <a:rPr lang="ja-JP" altLang="ja-JP" sz="1300" b="1" u="sng" kern="100" dirty="0">
                <a:solidFill>
                  <a:srgbClr val="000000"/>
                </a:solidFill>
                <a:latin typeface="HG丸ｺﾞｼｯｸM-PRO" panose="020F0600000000000000" pitchFamily="50" charset="-128"/>
                <a:ea typeface="HG丸ｺﾞｼｯｸM-PRO" panose="020F0600000000000000" pitchFamily="50" charset="-128"/>
                <a:cs typeface="Times New Roman"/>
              </a:rPr>
              <a:t>日</a:t>
            </a:r>
            <a:r>
              <a:rPr lang="ja-JP" altLang="ja-JP" sz="1300" b="1" u="sng" kern="100" dirty="0">
                <a:solidFill>
                  <a:srgbClr val="000000"/>
                </a:solidFill>
                <a:ea typeface="HG丸ｺﾞｼｯｸM-PRO"/>
                <a:cs typeface="Times New Roman"/>
              </a:rPr>
              <a:t>（</a:t>
            </a:r>
            <a:r>
              <a:rPr lang="ja-JP" altLang="en-US" sz="1300" b="1" u="sng" kern="100" dirty="0">
                <a:solidFill>
                  <a:srgbClr val="000000"/>
                </a:solidFill>
                <a:ea typeface="HG丸ｺﾞｼｯｸM-PRO"/>
                <a:cs typeface="Times New Roman"/>
              </a:rPr>
              <a:t>月</a:t>
            </a:r>
            <a:r>
              <a:rPr lang="ja-JP" altLang="ja-JP" sz="1300" b="1" u="sng" kern="100" dirty="0">
                <a:solidFill>
                  <a:srgbClr val="000000"/>
                </a:solidFill>
                <a:ea typeface="HG丸ｺﾞｼｯｸM-PRO"/>
                <a:cs typeface="Times New Roman"/>
              </a:rPr>
              <a:t>）必着】</a:t>
            </a:r>
            <a:endParaRPr lang="en-US" altLang="ja-JP" sz="1300" b="1" kern="100" dirty="0">
              <a:solidFill>
                <a:srgbClr val="000000"/>
              </a:solidFill>
              <a:ea typeface="HG丸ｺﾞｼｯｸM-PRO"/>
              <a:cs typeface="Times New Roman"/>
            </a:endParaRPr>
          </a:p>
          <a:p>
            <a:pPr>
              <a:spcBef>
                <a:spcPts val="600"/>
              </a:spcBef>
            </a:pPr>
            <a:r>
              <a:rPr lang="ja-JP" altLang="en-US" sz="1300" b="1" kern="100" dirty="0">
                <a:solidFill>
                  <a:srgbClr val="000000"/>
                </a:solidFill>
                <a:ea typeface="HG丸ｺﾞｼｯｸM-PRO"/>
                <a:cs typeface="Times New Roman"/>
              </a:rPr>
              <a:t>・往信用はがき　　</a:t>
            </a:r>
            <a:endParaRPr lang="ja-JP" altLang="en-US" sz="1300" kern="100" dirty="0">
              <a:ea typeface="ＭＳ 明朝"/>
              <a:cs typeface="Times New Roman"/>
            </a:endParaRPr>
          </a:p>
          <a:p>
            <a:pPr marL="553173" indent="-258660">
              <a:buFont typeface="+mj-ea"/>
              <a:buAutoNum type="circleNumDbPlain"/>
            </a:pPr>
            <a:r>
              <a:rPr lang="ja-JP" altLang="en-US" sz="1300" kern="100" dirty="0">
                <a:solidFill>
                  <a:srgbClr val="000000"/>
                </a:solidFill>
                <a:ea typeface="HG丸ｺﾞｼｯｸM-PRO"/>
                <a:cs typeface="Times New Roman"/>
              </a:rPr>
              <a:t>参加される方の住所・氏名（ふりがな）・生年月日</a:t>
            </a:r>
            <a:endParaRPr lang="ja-JP" altLang="en-US" sz="1300" kern="100" dirty="0">
              <a:ea typeface="ＭＳ 明朝"/>
              <a:cs typeface="Times New Roman"/>
            </a:endParaRPr>
          </a:p>
          <a:p>
            <a:pPr marL="553173" indent="-258660">
              <a:buFont typeface="+mj-ea"/>
              <a:buAutoNum type="circleNumDbPlain"/>
            </a:pPr>
            <a:r>
              <a:rPr lang="ja-JP" altLang="en-US" sz="1300" kern="100" dirty="0">
                <a:solidFill>
                  <a:srgbClr val="000000"/>
                </a:solidFill>
                <a:ea typeface="HG丸ｺﾞｼｯｸM-PRO"/>
                <a:cs typeface="Times New Roman"/>
              </a:rPr>
              <a:t>学校名及び学年</a:t>
            </a:r>
            <a:endParaRPr lang="ja-JP" altLang="en-US" sz="1300" kern="100" dirty="0">
              <a:ea typeface="ＭＳ 明朝"/>
              <a:cs typeface="Times New Roman"/>
            </a:endParaRPr>
          </a:p>
          <a:p>
            <a:pPr marL="553173" indent="-258660">
              <a:buFont typeface="+mj-ea"/>
              <a:buAutoNum type="circleNumDbPlain"/>
            </a:pPr>
            <a:r>
              <a:rPr lang="ja-JP" altLang="en-US" sz="1300" kern="100" dirty="0">
                <a:solidFill>
                  <a:srgbClr val="000000"/>
                </a:solidFill>
                <a:ea typeface="HG丸ｺﾞｼｯｸM-PRO"/>
                <a:cs typeface="Times New Roman"/>
              </a:rPr>
              <a:t>電話番号（日中に連絡のつく電話番号）</a:t>
            </a:r>
            <a:endParaRPr lang="ja-JP" altLang="en-US" sz="1300" kern="100" dirty="0">
              <a:ea typeface="ＭＳ 明朝"/>
              <a:cs typeface="Times New Roman"/>
            </a:endParaRPr>
          </a:p>
          <a:p>
            <a:pPr marL="553173" indent="-258660">
              <a:buFont typeface="+mj-ea"/>
              <a:buAutoNum type="circleNumDbPlain"/>
            </a:pPr>
            <a:r>
              <a:rPr lang="ja-JP" altLang="en-US" sz="1300" kern="100" dirty="0">
                <a:solidFill>
                  <a:srgbClr val="000000"/>
                </a:solidFill>
                <a:ea typeface="HG丸ｺﾞｼｯｸM-PRO"/>
                <a:cs typeface="Times New Roman"/>
              </a:rPr>
              <a:t>保護者同伴の有無</a:t>
            </a:r>
            <a:endParaRPr lang="ja-JP" altLang="en-US" sz="1300" kern="100" dirty="0">
              <a:ea typeface="ＭＳ 明朝"/>
              <a:cs typeface="Times New Roman"/>
            </a:endParaRPr>
          </a:p>
          <a:p>
            <a:pPr marL="553173" indent="-258660">
              <a:buFont typeface="+mj-ea"/>
              <a:buAutoNum type="circleNumDbPlain"/>
            </a:pPr>
            <a:r>
              <a:rPr lang="ja-JP" altLang="en-US" sz="1300" kern="100" dirty="0">
                <a:solidFill>
                  <a:srgbClr val="000000"/>
                </a:solidFill>
                <a:ea typeface="HG丸ｺﾞｼｯｸM-PRO"/>
                <a:cs typeface="Times New Roman"/>
              </a:rPr>
              <a:t>その他（参加にあたって配慮すべき事項があればご記入ください。）</a:t>
            </a:r>
            <a:endParaRPr lang="ja-JP" altLang="en-US" sz="1300" kern="100" dirty="0">
              <a:ea typeface="ＭＳ 明朝"/>
              <a:cs typeface="Times New Roman"/>
            </a:endParaRPr>
          </a:p>
          <a:p>
            <a:r>
              <a:rPr lang="ja-JP" altLang="en-US" sz="1300" b="1" kern="100" dirty="0">
                <a:solidFill>
                  <a:srgbClr val="000000"/>
                </a:solidFill>
                <a:ea typeface="HG丸ｺﾞｼｯｸM-PRO"/>
                <a:cs typeface="Times New Roman"/>
              </a:rPr>
              <a:t>・返信用はがき</a:t>
            </a:r>
            <a:endParaRPr lang="ja-JP" altLang="en-US" sz="1300" kern="100" dirty="0">
              <a:ea typeface="ＭＳ 明朝"/>
              <a:cs typeface="Times New Roman"/>
            </a:endParaRPr>
          </a:p>
          <a:p>
            <a:pPr marL="294513" algn="just">
              <a:buClr>
                <a:srgbClr val="000000"/>
              </a:buClr>
              <a:buSzPts val="1000"/>
            </a:pPr>
            <a:r>
              <a:rPr lang="ja-JP" altLang="en-US" sz="1300" kern="100" dirty="0">
                <a:solidFill>
                  <a:srgbClr val="000000"/>
                </a:solidFill>
                <a:ea typeface="HG丸ｺﾞｼｯｸM-PRO"/>
                <a:cs typeface="Times New Roman"/>
              </a:rPr>
              <a:t>宛名面に、参加される方の氏名及び住所</a:t>
            </a:r>
            <a:endParaRPr lang="ja-JP" altLang="en-US" sz="1300" kern="100" dirty="0">
              <a:solidFill>
                <a:schemeClr val="tx1"/>
              </a:solidFill>
              <a:ea typeface="ＭＳ 明朝"/>
              <a:cs typeface="Times New Roman"/>
            </a:endParaRPr>
          </a:p>
          <a:p>
            <a:pPr>
              <a:spcBef>
                <a:spcPts val="600"/>
              </a:spcBef>
            </a:pPr>
            <a:r>
              <a:rPr lang="ja-JP" altLang="en-US" sz="1300" b="1" kern="10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ja-JP" sz="1300" b="1" dirty="0">
                <a:solidFill>
                  <a:schemeClr val="tx1"/>
                </a:solidFill>
                <a:latin typeface="HG丸ｺﾞｼｯｸM-PRO" panose="020F0600000000000000" pitchFamily="50" charset="-128"/>
                <a:ea typeface="HG丸ｺﾞｼｯｸM-PRO" panose="020F0600000000000000" pitchFamily="50" charset="-128"/>
              </a:rPr>
              <a:t>郵送先</a:t>
            </a:r>
            <a:r>
              <a:rPr lang="en-US" altLang="ja-JP" sz="1300" dirty="0">
                <a:solidFill>
                  <a:schemeClr val="tx1"/>
                </a:solidFill>
                <a:latin typeface="HG丸ｺﾞｼｯｸM-PRO" panose="020F0600000000000000" pitchFamily="50" charset="-128"/>
                <a:ea typeface="HG丸ｺﾞｼｯｸM-PRO" panose="020F0600000000000000" pitchFamily="50" charset="-128"/>
              </a:rPr>
              <a:t>	</a:t>
            </a:r>
            <a:endParaRPr lang="ja-JP" altLang="ja-JP" sz="1300" dirty="0">
              <a:solidFill>
                <a:schemeClr val="tx1"/>
              </a:solidFill>
              <a:latin typeface="HG丸ｺﾞｼｯｸM-PRO" panose="020F0600000000000000" pitchFamily="50" charset="-128"/>
              <a:ea typeface="HG丸ｺﾞｼｯｸM-PRO" panose="020F0600000000000000" pitchFamily="50" charset="-128"/>
            </a:endParaRPr>
          </a:p>
          <a:p>
            <a:pPr marL="208537"/>
            <a:r>
              <a:rPr lang="ja-JP" altLang="ja-JP" sz="1300" dirty="0">
                <a:solidFill>
                  <a:schemeClr val="tx1"/>
                </a:solidFill>
                <a:latin typeface="HG丸ｺﾞｼｯｸM-PRO" panose="020F0600000000000000" pitchFamily="50" charset="-128"/>
                <a:ea typeface="HG丸ｺﾞｼｯｸM-PRO" panose="020F0600000000000000" pitchFamily="50" charset="-128"/>
              </a:rPr>
              <a:t>〒</a:t>
            </a:r>
            <a:r>
              <a:rPr lang="en-US" altLang="ja-JP" sz="1300" dirty="0">
                <a:solidFill>
                  <a:schemeClr val="tx1"/>
                </a:solidFill>
                <a:latin typeface="HG丸ｺﾞｼｯｸM-PRO" panose="020F0600000000000000" pitchFamily="50" charset="-128"/>
                <a:ea typeface="HG丸ｺﾞｼｯｸM-PRO" panose="020F0600000000000000" pitchFamily="50" charset="-128"/>
              </a:rPr>
              <a:t>574-0055</a:t>
            </a:r>
            <a:endParaRPr lang="ja-JP" altLang="ja-JP" sz="1300" dirty="0">
              <a:solidFill>
                <a:schemeClr val="tx1"/>
              </a:solidFill>
              <a:latin typeface="HG丸ｺﾞｼｯｸM-PRO" panose="020F0600000000000000" pitchFamily="50" charset="-128"/>
              <a:ea typeface="HG丸ｺﾞｼｯｸM-PRO" panose="020F0600000000000000" pitchFamily="50" charset="-128"/>
            </a:endParaRPr>
          </a:p>
          <a:p>
            <a:pPr marL="208537"/>
            <a:r>
              <a:rPr lang="ja-JP" altLang="ja-JP" sz="1300" dirty="0">
                <a:solidFill>
                  <a:schemeClr val="tx1"/>
                </a:solidFill>
                <a:latin typeface="HG丸ｺﾞｼｯｸM-PRO" panose="020F0600000000000000" pitchFamily="50" charset="-128"/>
                <a:ea typeface="HG丸ｺﾞｼｯｸM-PRO" panose="020F0600000000000000" pitchFamily="50" charset="-128"/>
              </a:rPr>
              <a:t>大東市新田本町</a:t>
            </a:r>
            <a:r>
              <a:rPr lang="en-US" altLang="ja-JP" sz="1300" dirty="0">
                <a:solidFill>
                  <a:schemeClr val="tx1"/>
                </a:solidFill>
                <a:latin typeface="HG丸ｺﾞｼｯｸM-PRO" panose="020F0600000000000000" pitchFamily="50" charset="-128"/>
                <a:ea typeface="HG丸ｺﾞｼｯｸM-PRO" panose="020F0600000000000000" pitchFamily="50" charset="-128"/>
              </a:rPr>
              <a:t>11</a:t>
            </a:r>
            <a:r>
              <a:rPr lang="ja-JP" altLang="ja-JP" sz="1300" dirty="0">
                <a:solidFill>
                  <a:schemeClr val="tx1"/>
                </a:solidFill>
                <a:latin typeface="HG丸ｺﾞｼｯｸM-PRO" panose="020F0600000000000000" pitchFamily="50" charset="-128"/>
                <a:ea typeface="HG丸ｺﾞｼｯｸM-PRO" panose="020F0600000000000000" pitchFamily="50" charset="-128"/>
              </a:rPr>
              <a:t>番</a:t>
            </a:r>
            <a:r>
              <a:rPr lang="en-US" altLang="ja-JP" sz="1300" dirty="0">
                <a:solidFill>
                  <a:schemeClr val="tx1"/>
                </a:solidFill>
                <a:latin typeface="HG丸ｺﾞｼｯｸM-PRO" panose="020F0600000000000000" pitchFamily="50" charset="-128"/>
                <a:ea typeface="HG丸ｺﾞｼｯｸM-PRO" panose="020F0600000000000000" pitchFamily="50" charset="-128"/>
              </a:rPr>
              <a:t>37</a:t>
            </a:r>
            <a:r>
              <a:rPr lang="ja-JP" altLang="ja-JP" sz="1300" dirty="0">
                <a:solidFill>
                  <a:schemeClr val="tx1"/>
                </a:solidFill>
                <a:latin typeface="HG丸ｺﾞｼｯｸM-PRO" panose="020F0600000000000000" pitchFamily="50" charset="-128"/>
                <a:ea typeface="HG丸ｺﾞｼｯｸM-PRO" panose="020F0600000000000000" pitchFamily="50" charset="-128"/>
              </a:rPr>
              <a:t>号（大阪府計量検定所内）</a:t>
            </a:r>
          </a:p>
          <a:p>
            <a:pPr marL="208537"/>
            <a:r>
              <a:rPr lang="ja-JP" altLang="ja-JP" sz="1300" dirty="0">
                <a:solidFill>
                  <a:schemeClr val="tx1"/>
                </a:solidFill>
                <a:latin typeface="HG丸ｺﾞｼｯｸM-PRO" panose="020F0600000000000000" pitchFamily="50" charset="-128"/>
                <a:ea typeface="HG丸ｺﾞｼｯｸM-PRO" panose="020F0600000000000000" pitchFamily="50" charset="-128"/>
              </a:rPr>
              <a:t>大阪府計量協会「</a:t>
            </a:r>
            <a:r>
              <a:rPr lang="ja-JP" altLang="en-US" sz="1300" dirty="0">
                <a:solidFill>
                  <a:schemeClr val="tx1"/>
                </a:solidFill>
                <a:latin typeface="HG丸ｺﾞｼｯｸM-PRO" panose="020F0600000000000000" pitchFamily="50" charset="-128"/>
                <a:ea typeface="HG丸ｺﾞｼｯｸM-PRO" panose="020F0600000000000000" pitchFamily="50" charset="-128"/>
              </a:rPr>
              <a:t>環境計量体験学習</a:t>
            </a:r>
            <a:r>
              <a:rPr lang="ja-JP" altLang="ja-JP" sz="1300" dirty="0">
                <a:solidFill>
                  <a:schemeClr val="tx1"/>
                </a:solidFill>
                <a:latin typeface="HG丸ｺﾞｼｯｸM-PRO" panose="020F0600000000000000" pitchFamily="50" charset="-128"/>
                <a:ea typeface="HG丸ｺﾞｼｯｸM-PRO" panose="020F0600000000000000" pitchFamily="50" charset="-128"/>
              </a:rPr>
              <a:t>」係</a:t>
            </a:r>
            <a:endParaRPr lang="en-US" altLang="ja-JP" sz="1300" dirty="0">
              <a:solidFill>
                <a:schemeClr val="tx1"/>
              </a:solidFill>
              <a:latin typeface="HG丸ｺﾞｼｯｸM-PRO" panose="020F0600000000000000" pitchFamily="50" charset="-128"/>
              <a:ea typeface="HG丸ｺﾞｼｯｸM-PRO" panose="020F0600000000000000" pitchFamily="50" charset="-128"/>
            </a:endParaRPr>
          </a:p>
          <a:p>
            <a:pPr marL="208537"/>
            <a:endParaRPr lang="ja-JP" altLang="en-US" sz="1300" kern="100" dirty="0">
              <a:ea typeface="ＭＳ 明朝"/>
              <a:cs typeface="Times New Roman"/>
            </a:endParaRPr>
          </a:p>
          <a:p>
            <a:r>
              <a:rPr lang="en-US" altLang="ja-JP" sz="1300" b="1" kern="100" dirty="0">
                <a:solidFill>
                  <a:srgbClr val="000000"/>
                </a:solidFill>
                <a:ea typeface="HG丸ｺﾞｼｯｸM-PRO"/>
                <a:cs typeface="Times New Roman"/>
              </a:rPr>
              <a:t>【</a:t>
            </a:r>
            <a:r>
              <a:rPr lang="ja-JP" altLang="en-US" sz="1300" b="1" kern="100" dirty="0">
                <a:solidFill>
                  <a:srgbClr val="000000"/>
                </a:solidFill>
                <a:ea typeface="HG丸ｺﾞｼｯｸM-PRO"/>
                <a:cs typeface="Times New Roman"/>
              </a:rPr>
              <a:t>結果通知</a:t>
            </a:r>
            <a:r>
              <a:rPr lang="en-US" altLang="ja-JP" sz="1300" b="1" kern="100" dirty="0">
                <a:solidFill>
                  <a:srgbClr val="000000"/>
                </a:solidFill>
                <a:ea typeface="HG丸ｺﾞｼｯｸM-PRO"/>
                <a:cs typeface="Times New Roman"/>
              </a:rPr>
              <a:t>】</a:t>
            </a:r>
            <a:endParaRPr lang="en-US" altLang="ja-JP" sz="13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208537"/>
            <a:r>
              <a:rPr lang="ja-JP" altLang="ja-JP" sz="1200" dirty="0">
                <a:solidFill>
                  <a:schemeClr val="tx1"/>
                </a:solidFill>
                <a:latin typeface="HG丸ｺﾞｼｯｸM-PRO" panose="020F0600000000000000" pitchFamily="50" charset="-128"/>
                <a:ea typeface="HG丸ｺﾞｼｯｸM-PRO" panose="020F0600000000000000" pitchFamily="50" charset="-128"/>
              </a:rPr>
              <a:t>応募多数の場合は抽選により参加者を決定します。</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208537"/>
            <a:r>
              <a:rPr lang="ja-JP" altLang="ja-JP" sz="1200" dirty="0">
                <a:solidFill>
                  <a:schemeClr val="tx1"/>
                </a:solidFill>
                <a:latin typeface="HG丸ｺﾞｼｯｸM-PRO" panose="020F0600000000000000" pitchFamily="50" charset="-128"/>
                <a:ea typeface="HG丸ｺﾞｼｯｸM-PRO" panose="020F0600000000000000" pitchFamily="50" charset="-128"/>
              </a:rPr>
              <a:t>抽選の結果については、</a:t>
            </a:r>
            <a:r>
              <a:rPr lang="ja-JP" altLang="en-US" sz="1200" u="sng" dirty="0">
                <a:solidFill>
                  <a:schemeClr val="tx1"/>
                </a:solidFill>
                <a:latin typeface="HG丸ｺﾞｼｯｸM-PRO" panose="020F0600000000000000" pitchFamily="50" charset="-128"/>
                <a:ea typeface="HG丸ｺﾞｼｯｸM-PRO" panose="020F0600000000000000" pitchFamily="50" charset="-128"/>
              </a:rPr>
              <a:t>７</a:t>
            </a:r>
            <a:r>
              <a:rPr lang="ja-JP" altLang="ja-JP" sz="1200" u="sng" dirty="0">
                <a:solidFill>
                  <a:schemeClr val="tx1"/>
                </a:solidFill>
                <a:latin typeface="HG丸ｺﾞｼｯｸM-PRO" panose="020F0600000000000000" pitchFamily="50" charset="-128"/>
                <a:ea typeface="HG丸ｺﾞｼｯｸM-PRO" panose="020F0600000000000000" pitchFamily="50" charset="-128"/>
              </a:rPr>
              <a:t>月</a:t>
            </a:r>
            <a:r>
              <a:rPr lang="ja-JP" altLang="en-US" sz="1200" u="sng" dirty="0">
                <a:solidFill>
                  <a:schemeClr val="tx1"/>
                </a:solidFill>
                <a:latin typeface="HG丸ｺﾞｼｯｸM-PRO" panose="020F0600000000000000" pitchFamily="50" charset="-128"/>
                <a:ea typeface="HG丸ｺﾞｼｯｸM-PRO" panose="020F0600000000000000" pitchFamily="50" charset="-128"/>
              </a:rPr>
              <a:t>７</a:t>
            </a:r>
            <a:r>
              <a:rPr lang="ja-JP" altLang="ja-JP" sz="1200" u="sng" dirty="0">
                <a:solidFill>
                  <a:schemeClr val="tx1"/>
                </a:solidFill>
                <a:latin typeface="HG丸ｺﾞｼｯｸM-PRO" panose="020F0600000000000000" pitchFamily="50" charset="-128"/>
                <a:ea typeface="HG丸ｺﾞｼｯｸM-PRO" panose="020F0600000000000000" pitchFamily="50" charset="-128"/>
              </a:rPr>
              <a:t>日（</a:t>
            </a:r>
            <a:r>
              <a:rPr lang="ja-JP" altLang="en-US" sz="1200" u="sng" dirty="0">
                <a:solidFill>
                  <a:schemeClr val="tx1"/>
                </a:solidFill>
                <a:latin typeface="HG丸ｺﾞｼｯｸM-PRO" panose="020F0600000000000000" pitchFamily="50" charset="-128"/>
                <a:ea typeface="HG丸ｺﾞｼｯｸM-PRO" panose="020F0600000000000000" pitchFamily="50" charset="-128"/>
              </a:rPr>
              <a:t>月</a:t>
            </a:r>
            <a:r>
              <a:rPr lang="ja-JP" altLang="ja-JP" sz="1200" u="sng" dirty="0">
                <a:solidFill>
                  <a:schemeClr val="tx1"/>
                </a:solidFill>
                <a:latin typeface="HG丸ｺﾞｼｯｸM-PRO" panose="020F0600000000000000" pitchFamily="50" charset="-128"/>
                <a:ea typeface="HG丸ｺﾞｼｯｸM-PRO" panose="020F0600000000000000" pitchFamily="50" charset="-128"/>
              </a:rPr>
              <a:t>）</a:t>
            </a:r>
            <a:r>
              <a:rPr lang="ja-JP" altLang="ja-JP" sz="1200" dirty="0">
                <a:solidFill>
                  <a:schemeClr val="tx1"/>
                </a:solidFill>
                <a:latin typeface="HG丸ｺﾞｼｯｸM-PRO" panose="020F0600000000000000" pitchFamily="50" charset="-128"/>
                <a:ea typeface="HG丸ｺﾞｼｯｸM-PRO" panose="020F0600000000000000" pitchFamily="50" charset="-128"/>
              </a:rPr>
              <a:t>までに</a:t>
            </a:r>
            <a:r>
              <a:rPr lang="ja-JP" altLang="en-US" sz="1200" dirty="0">
                <a:solidFill>
                  <a:schemeClr val="tx1"/>
                </a:solidFill>
                <a:latin typeface="HG丸ｺﾞｼｯｸM-PRO" panose="020F0600000000000000" pitchFamily="50" charset="-128"/>
                <a:ea typeface="HG丸ｺﾞｼｯｸM-PRO" panose="020F0600000000000000" pitchFamily="50" charset="-128"/>
              </a:rPr>
              <a:t>メールまたは</a:t>
            </a:r>
            <a:r>
              <a:rPr lang="ja-JP" altLang="ja-JP" sz="1200" dirty="0">
                <a:solidFill>
                  <a:schemeClr val="tx1"/>
                </a:solidFill>
                <a:latin typeface="HG丸ｺﾞｼｯｸM-PRO" panose="020F0600000000000000" pitchFamily="50" charset="-128"/>
                <a:ea typeface="HG丸ｺﾞｼｯｸM-PRO" panose="020F0600000000000000" pitchFamily="50" charset="-128"/>
              </a:rPr>
              <a:t>返信</a:t>
            </a:r>
            <a:r>
              <a:rPr lang="ja-JP" altLang="en-US" sz="1200" dirty="0">
                <a:solidFill>
                  <a:schemeClr val="tx1"/>
                </a:solidFill>
                <a:latin typeface="HG丸ｺﾞｼｯｸM-PRO" panose="020F0600000000000000" pitchFamily="50" charset="-128"/>
                <a:ea typeface="HG丸ｺﾞｼｯｸM-PRO" panose="020F0600000000000000" pitchFamily="50" charset="-128"/>
              </a:rPr>
              <a:t>用</a:t>
            </a:r>
            <a:r>
              <a:rPr lang="ja-JP" altLang="ja-JP" sz="1200" dirty="0">
                <a:solidFill>
                  <a:schemeClr val="tx1"/>
                </a:solidFill>
                <a:latin typeface="HG丸ｺﾞｼｯｸM-PRO" panose="020F0600000000000000" pitchFamily="50" charset="-128"/>
                <a:ea typeface="HG丸ｺﾞｼｯｸM-PRO" panose="020F0600000000000000" pitchFamily="50" charset="-128"/>
              </a:rPr>
              <a:t>はがきにてお知らせいたします。</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208537"/>
            <a:endPar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208537"/>
            <a:r>
              <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a:rPr>
              <a:t>応募いただく際は、必ず保護者の方の承諾を得ておいてください。</a:t>
            </a:r>
          </a:p>
        </p:txBody>
      </p:sp>
    </p:spTree>
    <p:extLst>
      <p:ext uri="{BB962C8B-B14F-4D97-AF65-F5344CB8AC3E}">
        <p14:creationId xmlns:p14="http://schemas.microsoft.com/office/powerpoint/2010/main" val="38469823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1300</TotalTime>
  <Words>594</Words>
  <Application>Microsoft Office PowerPoint</Application>
  <PresentationFormat>ユーザー設定</PresentationFormat>
  <Paragraphs>55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HGP創英角ﾎﾟｯﾌﾟ体</vt:lpstr>
      <vt:lpstr>HG丸ｺﾞｼｯｸM-PRO</vt:lpstr>
      <vt:lpstr>Arial</vt:lpstr>
      <vt:lpstr>Calibri</vt:lpstr>
      <vt:lpstr>Century</vt:lpstr>
      <vt:lpstr>Office ​​テーマ</vt:lpstr>
      <vt:lpstr>環境計量体験学習</vt:lpstr>
    </vt:vector>
  </TitlesOfParts>
  <Company>総務部IT推進課</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「夏休み親子計量教室」に参加しませんか！</dc:title>
  <dc:creator>田邊　徹</dc:creator>
  <cp:lastModifiedBy>田邊　徹</cp:lastModifiedBy>
  <cp:revision>86</cp:revision>
  <cp:lastPrinted>2023-05-01T00:29:49Z</cp:lastPrinted>
  <dcterms:created xsi:type="dcterms:W3CDTF">2018-05-18T02:30:34Z</dcterms:created>
  <dcterms:modified xsi:type="dcterms:W3CDTF">2025-05-29T02:56:52Z</dcterms:modified>
</cp:coreProperties>
</file>